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74" r:id="rId2"/>
    <p:sldId id="972" r:id="rId3"/>
    <p:sldId id="496" r:id="rId4"/>
    <p:sldId id="990" r:id="rId5"/>
    <p:sldId id="991" r:id="rId6"/>
    <p:sldId id="992" r:id="rId7"/>
    <p:sldId id="993" r:id="rId8"/>
    <p:sldId id="994" r:id="rId9"/>
    <p:sldId id="1183" r:id="rId10"/>
    <p:sldId id="499" r:id="rId11"/>
    <p:sldId id="1184" r:id="rId12"/>
    <p:sldId id="1185" r:id="rId13"/>
    <p:sldId id="501" r:id="rId14"/>
    <p:sldId id="502" r:id="rId15"/>
    <p:sldId id="503" r:id="rId16"/>
    <p:sldId id="504" r:id="rId17"/>
    <p:sldId id="505" r:id="rId18"/>
    <p:sldId id="506" r:id="rId19"/>
    <p:sldId id="574" r:id="rId20"/>
    <p:sldId id="1204" r:id="rId21"/>
    <p:sldId id="997" r:id="rId22"/>
    <p:sldId id="998" r:id="rId23"/>
    <p:sldId id="1198" r:id="rId24"/>
    <p:sldId id="1145" r:id="rId25"/>
    <p:sldId id="523" r:id="rId26"/>
    <p:sldId id="1146" r:id="rId27"/>
    <p:sldId id="1181" r:id="rId28"/>
    <p:sldId id="1176" r:id="rId29"/>
    <p:sldId id="1193" r:id="rId30"/>
    <p:sldId id="1082" r:id="rId31"/>
    <p:sldId id="1132" r:id="rId32"/>
    <p:sldId id="1086" r:id="rId33"/>
    <p:sldId id="1194" r:id="rId34"/>
    <p:sldId id="1195" r:id="rId35"/>
    <p:sldId id="1196" r:id="rId36"/>
    <p:sldId id="1197" r:id="rId37"/>
    <p:sldId id="1186" r:id="rId38"/>
    <p:sldId id="1147" r:id="rId39"/>
    <p:sldId id="1093" r:id="rId40"/>
    <p:sldId id="843" r:id="rId41"/>
    <p:sldId id="561" r:id="rId42"/>
    <p:sldId id="562" r:id="rId43"/>
    <p:sldId id="1100" r:id="rId44"/>
    <p:sldId id="1141" r:id="rId45"/>
    <p:sldId id="541" r:id="rId46"/>
    <p:sldId id="542" r:id="rId47"/>
    <p:sldId id="543" r:id="rId48"/>
    <p:sldId id="544" r:id="rId49"/>
    <p:sldId id="1155" r:id="rId50"/>
    <p:sldId id="1199" r:id="rId51"/>
    <p:sldId id="1168" r:id="rId52"/>
    <p:sldId id="1206" r:id="rId53"/>
    <p:sldId id="1200" r:id="rId54"/>
    <p:sldId id="1207" r:id="rId55"/>
    <p:sldId id="1201" r:id="rId56"/>
    <p:sldId id="1208" r:id="rId57"/>
    <p:sldId id="1156" r:id="rId58"/>
    <p:sldId id="1187" r:id="rId59"/>
    <p:sldId id="1188" r:id="rId60"/>
    <p:sldId id="552" r:id="rId61"/>
    <p:sldId id="553" r:id="rId62"/>
    <p:sldId id="554" r:id="rId63"/>
    <p:sldId id="559" r:id="rId64"/>
    <p:sldId id="1202" r:id="rId65"/>
    <p:sldId id="1182" r:id="rId66"/>
    <p:sldId id="1102" r:id="rId67"/>
    <p:sldId id="1103" r:id="rId68"/>
    <p:sldId id="1189" r:id="rId69"/>
    <p:sldId id="1128" r:id="rId70"/>
    <p:sldId id="1190" r:id="rId71"/>
    <p:sldId id="1113" r:id="rId72"/>
    <p:sldId id="1112" r:id="rId73"/>
    <p:sldId id="1203" r:id="rId74"/>
    <p:sldId id="1191" r:id="rId75"/>
    <p:sldId id="1192" r:id="rId76"/>
    <p:sldId id="1173" r:id="rId77"/>
    <p:sldId id="563" r:id="rId78"/>
    <p:sldId id="1137" r:id="rId79"/>
    <p:sldId id="1133" r:id="rId80"/>
    <p:sldId id="1134" r:id="rId81"/>
    <p:sldId id="1135" r:id="rId82"/>
    <p:sldId id="1070" r:id="rId83"/>
    <p:sldId id="1071" r:id="rId84"/>
    <p:sldId id="1136" r:id="rId85"/>
    <p:sldId id="973" r:id="rId86"/>
    <p:sldId id="1142" r:id="rId87"/>
    <p:sldId id="1008" r:id="rId88"/>
    <p:sldId id="1009" r:id="rId89"/>
    <p:sldId id="1174" r:id="rId9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24A182-7D6C-4F4D-A596-9E50A888FBC0}" v="27" dt="2024-04-12T13:54:02.7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3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2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99" Type="http://schemas.openxmlformats.org/officeDocument/2006/relationships/customXml" Target="../customXml/item1.xml"/><Relationship Id="rId10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FA5C6FD-5DBF-4B6A-AE03-7073D9E92F0E}"/>
    <pc:docChg chg="custSel modSld">
      <pc:chgData name="Biersach, David" userId="14a9feb0-85a7-4da4-be8a-c1e22b637acc" providerId="ADAL" clId="{8FA5C6FD-5DBF-4B6A-AE03-7073D9E92F0E}" dt="2022-06-23T05:08:28.555" v="31" actId="208"/>
      <pc:docMkLst>
        <pc:docMk/>
      </pc:docMkLst>
      <pc:sldChg chg="modSp">
        <pc:chgData name="Biersach, David" userId="14a9feb0-85a7-4da4-be8a-c1e22b637acc" providerId="ADAL" clId="{8FA5C6FD-5DBF-4B6A-AE03-7073D9E92F0E}" dt="2022-06-23T04:35:32.466" v="22" actId="20577"/>
        <pc:sldMkLst>
          <pc:docMk/>
          <pc:sldMk cId="122178650" sldId="499"/>
        </pc:sldMkLst>
        <pc:spChg chg="mod">
          <ac:chgData name="Biersach, David" userId="14a9feb0-85a7-4da4-be8a-c1e22b637acc" providerId="ADAL" clId="{8FA5C6FD-5DBF-4B6A-AE03-7073D9E92F0E}" dt="2022-06-23T04:35:32.466" v="22" actId="20577"/>
          <ac:spMkLst>
            <pc:docMk/>
            <pc:sldMk cId="122178650" sldId="499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8FA5C6FD-5DBF-4B6A-AE03-7073D9E92F0E}" dt="2022-06-23T04:35:20.151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FA5C6FD-5DBF-4B6A-AE03-7073D9E92F0E}" dt="2022-06-23T04:35:20.151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addSp modSp mod">
        <pc:chgData name="Biersach, David" userId="14a9feb0-85a7-4da4-be8a-c1e22b637acc" providerId="ADAL" clId="{8FA5C6FD-5DBF-4B6A-AE03-7073D9E92F0E}" dt="2022-06-23T05:08:28.555" v="31" actId="208"/>
        <pc:sldMkLst>
          <pc:docMk/>
          <pc:sldMk cId="830724203" sldId="1141"/>
        </pc:sldMkLst>
        <pc:spChg chg="add mod">
          <ac:chgData name="Biersach, David" userId="14a9feb0-85a7-4da4-be8a-c1e22b637acc" providerId="ADAL" clId="{8FA5C6FD-5DBF-4B6A-AE03-7073D9E92F0E}" dt="2022-06-23T05:08:28.555" v="31" actId="208"/>
          <ac:spMkLst>
            <pc:docMk/>
            <pc:sldMk cId="830724203" sldId="1141"/>
            <ac:spMk id="3" creationId="{B5CE833A-5386-77D7-D676-2B61F085BD17}"/>
          </ac:spMkLst>
        </pc:spChg>
      </pc:sldChg>
    </pc:docChg>
  </pc:docChgLst>
  <pc:docChgLst>
    <pc:chgData name="Biersach, David" userId="14a9feb0-85a7-4da4-be8a-c1e22b637acc" providerId="ADAL" clId="{960268F8-4938-47A7-BC04-90176653F79E}"/>
    <pc:docChg chg="modSld sldOrd">
      <pc:chgData name="Biersach, David" userId="14a9feb0-85a7-4da4-be8a-c1e22b637acc" providerId="ADAL" clId="{960268F8-4938-47A7-BC04-90176653F79E}" dt="2024-04-13T13:05:57.330" v="1"/>
      <pc:docMkLst>
        <pc:docMk/>
      </pc:docMkLst>
      <pc:sldChg chg="ord">
        <pc:chgData name="Biersach, David" userId="14a9feb0-85a7-4da4-be8a-c1e22b637acc" providerId="ADAL" clId="{960268F8-4938-47A7-BC04-90176653F79E}" dt="2024-04-13T13:05:57.330" v="1"/>
        <pc:sldMkLst>
          <pc:docMk/>
          <pc:sldMk cId="1658279411" sldId="994"/>
        </pc:sldMkLst>
      </pc:sldChg>
    </pc:docChg>
  </pc:docChgLst>
  <pc:docChgLst>
    <pc:chgData name="Guest User" userId="S::urn:spo:anon#db6f0a1783e0bdda8e1a13c11f797945ea308c3b84df425c243f82c21438b18a::" providerId="AD" clId="Web-{74D0E918-3558-2B25-0822-72C837B61712}"/>
    <pc:docChg chg="sldOrd">
      <pc:chgData name="Guest User" userId="S::urn:spo:anon#db6f0a1783e0bdda8e1a13c11f797945ea308c3b84df425c243f82c21438b18a::" providerId="AD" clId="Web-{74D0E918-3558-2B25-0822-72C837B61712}" dt="2024-04-05T14:11:19.832" v="0"/>
      <pc:docMkLst>
        <pc:docMk/>
      </pc:docMkLst>
      <pc:sldChg chg="ord">
        <pc:chgData name="Guest User" userId="S::urn:spo:anon#db6f0a1783e0bdda8e1a13c11f797945ea308c3b84df425c243f82c21438b18a::" providerId="AD" clId="Web-{74D0E918-3558-2B25-0822-72C837B61712}" dt="2024-04-05T14:11:19.832" v="0"/>
        <pc:sldMkLst>
          <pc:docMk/>
          <pc:sldMk cId="1658279411" sldId="994"/>
        </pc:sldMkLst>
      </pc:sldChg>
    </pc:docChg>
  </pc:docChgLst>
  <pc:docChgLst>
    <pc:chgData name="Biersach, David" userId="14a9feb0-85a7-4da4-be8a-c1e22b637acc" providerId="ADAL" clId="{F824A182-7D6C-4F4D-A596-9E50A888FBC0}"/>
    <pc:docChg chg="custSel modSld">
      <pc:chgData name="Biersach, David" userId="14a9feb0-85a7-4da4-be8a-c1e22b637acc" providerId="ADAL" clId="{F824A182-7D6C-4F4D-A596-9E50A888FBC0}" dt="2024-04-12T13:54:02.704" v="102"/>
      <pc:docMkLst>
        <pc:docMk/>
      </pc:docMkLst>
      <pc:sldChg chg="modSp mod">
        <pc:chgData name="Biersach, David" userId="14a9feb0-85a7-4da4-be8a-c1e22b637acc" providerId="ADAL" clId="{F824A182-7D6C-4F4D-A596-9E50A888FBC0}" dt="2024-04-05T13:54:42.432" v="1" actId="27636"/>
        <pc:sldMkLst>
          <pc:docMk/>
          <pc:sldMk cId="260747807" sldId="1008"/>
        </pc:sldMkLst>
        <pc:spChg chg="mod">
          <ac:chgData name="Biersach, David" userId="14a9feb0-85a7-4da4-be8a-c1e22b637acc" providerId="ADAL" clId="{F824A182-7D6C-4F4D-A596-9E50A888FBC0}" dt="2024-04-05T13:54:42.432" v="1" actId="27636"/>
          <ac:spMkLst>
            <pc:docMk/>
            <pc:sldMk cId="260747807" sldId="1008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F824A182-7D6C-4F4D-A596-9E50A888FBC0}" dt="2024-04-05T13:54:42.449" v="2" actId="27636"/>
        <pc:sldMkLst>
          <pc:docMk/>
          <pc:sldMk cId="2328662111" sldId="1009"/>
        </pc:sldMkLst>
        <pc:spChg chg="mod">
          <ac:chgData name="Biersach, David" userId="14a9feb0-85a7-4da4-be8a-c1e22b637acc" providerId="ADAL" clId="{F824A182-7D6C-4F4D-A596-9E50A888FBC0}" dt="2024-04-05T13:54:42.449" v="2" actId="27636"/>
          <ac:spMkLst>
            <pc:docMk/>
            <pc:sldMk cId="2328662111" sldId="1009"/>
            <ac:spMk id="3" creationId="{9B72E0DF-EA1E-2B29-FBAA-C77F1DA8F842}"/>
          </ac:spMkLst>
        </pc:spChg>
      </pc:sldChg>
      <pc:sldChg chg="addSp delSp modSp mod delAnim modAnim">
        <pc:chgData name="Biersach, David" userId="14a9feb0-85a7-4da4-be8a-c1e22b637acc" providerId="ADAL" clId="{F824A182-7D6C-4F4D-A596-9E50A888FBC0}" dt="2024-04-12T13:54:02.704" v="102"/>
        <pc:sldMkLst>
          <pc:docMk/>
          <pc:sldMk cId="228637333" sldId="1146"/>
        </pc:sldMkLst>
        <pc:spChg chg="add del mod">
          <ac:chgData name="Biersach, David" userId="14a9feb0-85a7-4da4-be8a-c1e22b637acc" providerId="ADAL" clId="{F824A182-7D6C-4F4D-A596-9E50A888FBC0}" dt="2024-04-12T13:47:33.018" v="48" actId="478"/>
          <ac:spMkLst>
            <pc:docMk/>
            <pc:sldMk cId="228637333" sldId="1146"/>
            <ac:spMk id="9" creationId="{22FCA810-53B5-6763-5300-45400446122C}"/>
          </ac:spMkLst>
        </pc:spChg>
        <pc:spChg chg="add mod">
          <ac:chgData name="Biersach, David" userId="14a9feb0-85a7-4da4-be8a-c1e22b637acc" providerId="ADAL" clId="{F824A182-7D6C-4F4D-A596-9E50A888FBC0}" dt="2024-04-12T13:48:54.659" v="73" actId="1076"/>
          <ac:spMkLst>
            <pc:docMk/>
            <pc:sldMk cId="228637333" sldId="1146"/>
            <ac:spMk id="10" creationId="{DF5A19E5-209F-6793-BBD8-1247BDE9677A}"/>
          </ac:spMkLst>
        </pc:spChg>
        <pc:spChg chg="add mod">
          <ac:chgData name="Biersach, David" userId="14a9feb0-85a7-4da4-be8a-c1e22b637acc" providerId="ADAL" clId="{F824A182-7D6C-4F4D-A596-9E50A888FBC0}" dt="2024-04-12T13:51:41.578" v="82" actId="693"/>
          <ac:spMkLst>
            <pc:docMk/>
            <pc:sldMk cId="228637333" sldId="1146"/>
            <ac:spMk id="11" creationId="{50C9A744-BE2D-AAF8-94F4-D82BC927D7A3}"/>
          </ac:spMkLst>
        </pc:spChg>
        <pc:spChg chg="add mod">
          <ac:chgData name="Biersach, David" userId="14a9feb0-85a7-4da4-be8a-c1e22b637acc" providerId="ADAL" clId="{F824A182-7D6C-4F4D-A596-9E50A888FBC0}" dt="2024-04-12T13:53:09.639" v="99" actId="1038"/>
          <ac:spMkLst>
            <pc:docMk/>
            <pc:sldMk cId="228637333" sldId="1146"/>
            <ac:spMk id="16" creationId="{28AE8F7B-84C2-8432-860B-FEB20F42704D}"/>
          </ac:spMkLst>
        </pc:spChg>
        <pc:spChg chg="mod">
          <ac:chgData name="Biersach, David" userId="14a9feb0-85a7-4da4-be8a-c1e22b637acc" providerId="ADAL" clId="{F824A182-7D6C-4F4D-A596-9E50A888FBC0}" dt="2024-04-12T13:44:15.998" v="34" actId="1037"/>
          <ac:spMkLst>
            <pc:docMk/>
            <pc:sldMk cId="228637333" sldId="1146"/>
            <ac:spMk id="24" creationId="{E76B5B7A-4C7E-8AA7-B7D9-6017B9B2E610}"/>
          </ac:spMkLst>
        </pc:spChg>
        <pc:spChg chg="mod">
          <ac:chgData name="Biersach, David" userId="14a9feb0-85a7-4da4-be8a-c1e22b637acc" providerId="ADAL" clId="{F824A182-7D6C-4F4D-A596-9E50A888FBC0}" dt="2024-04-12T13:44:25.745" v="36" actId="1076"/>
          <ac:spMkLst>
            <pc:docMk/>
            <pc:sldMk cId="228637333" sldId="1146"/>
            <ac:spMk id="53" creationId="{59524CF9-BF12-D136-BB53-D586E6D74567}"/>
          </ac:spMkLst>
        </pc:spChg>
        <pc:cxnChg chg="add mod">
          <ac:chgData name="Biersach, David" userId="14a9feb0-85a7-4da4-be8a-c1e22b637acc" providerId="ADAL" clId="{F824A182-7D6C-4F4D-A596-9E50A888FBC0}" dt="2024-04-12T13:45:06.315" v="41" actId="1076"/>
          <ac:cxnSpMkLst>
            <pc:docMk/>
            <pc:sldMk cId="228637333" sldId="1146"/>
            <ac:cxnSpMk id="8" creationId="{FEF253EE-2DE5-A96D-499E-BF19ADE243EC}"/>
          </ac:cxnSpMkLst>
        </pc:cxnChg>
        <pc:cxnChg chg="add mod">
          <ac:chgData name="Biersach, David" userId="14a9feb0-85a7-4da4-be8a-c1e22b637acc" providerId="ADAL" clId="{F824A182-7D6C-4F4D-A596-9E50A888FBC0}" dt="2024-04-12T13:52:07.066" v="88" actId="693"/>
          <ac:cxnSpMkLst>
            <pc:docMk/>
            <pc:sldMk cId="228637333" sldId="1146"/>
            <ac:cxnSpMk id="13" creationId="{7F0336D3-11DD-4532-79BE-0C643FBB704C}"/>
          </ac:cxnSpMkLst>
        </pc:cxnChg>
        <pc:cxnChg chg="mod">
          <ac:chgData name="Biersach, David" userId="14a9feb0-85a7-4da4-be8a-c1e22b637acc" providerId="ADAL" clId="{F824A182-7D6C-4F4D-A596-9E50A888FBC0}" dt="2024-04-12T13:44:50.454" v="38" actId="554"/>
          <ac:cxnSpMkLst>
            <pc:docMk/>
            <pc:sldMk cId="228637333" sldId="1146"/>
            <ac:cxnSpMk id="45" creationId="{528C9051-DB09-858E-0A21-0BEB3C2C59BE}"/>
          </ac:cxnSpMkLst>
        </pc:cxnChg>
        <pc:cxnChg chg="del mod">
          <ac:chgData name="Biersach, David" userId="14a9feb0-85a7-4da4-be8a-c1e22b637acc" providerId="ADAL" clId="{F824A182-7D6C-4F4D-A596-9E50A888FBC0}" dt="2024-04-12T13:44:59.842" v="39" actId="478"/>
          <ac:cxnSpMkLst>
            <pc:docMk/>
            <pc:sldMk cId="228637333" sldId="1146"/>
            <ac:cxnSpMk id="48" creationId="{CB10768C-5D2A-0DAF-0072-BE88686484EC}"/>
          </ac:cxnSpMkLst>
        </pc:cxnChg>
        <pc:cxnChg chg="mod">
          <ac:chgData name="Biersach, David" userId="14a9feb0-85a7-4da4-be8a-c1e22b637acc" providerId="ADAL" clId="{F824A182-7D6C-4F4D-A596-9E50A888FBC0}" dt="2024-04-12T13:44:22.209" v="35" actId="1076"/>
          <ac:cxnSpMkLst>
            <pc:docMk/>
            <pc:sldMk cId="228637333" sldId="1146"/>
            <ac:cxnSpMk id="52" creationId="{3D107B67-C299-5B61-2063-7AD56CD8A72F}"/>
          </ac:cxnSpMkLst>
        </pc:cxnChg>
      </pc:sldChg>
      <pc:sldChg chg="modSp">
        <pc:chgData name="Biersach, David" userId="14a9feb0-85a7-4da4-be8a-c1e22b637acc" providerId="ADAL" clId="{F824A182-7D6C-4F4D-A596-9E50A888FBC0}" dt="2024-04-05T13:54:47.048" v="3" actId="16959"/>
        <pc:sldMkLst>
          <pc:docMk/>
          <pc:sldMk cId="4110706131" sldId="1181"/>
        </pc:sldMkLst>
        <pc:spChg chg="mod">
          <ac:chgData name="Biersach, David" userId="14a9feb0-85a7-4da4-be8a-c1e22b637acc" providerId="ADAL" clId="{F824A182-7D6C-4F4D-A596-9E50A888FBC0}" dt="2024-04-05T13:54:42.296" v="0" actId="16959"/>
          <ac:spMkLst>
            <pc:docMk/>
            <pc:sldMk cId="4110706131" sldId="1181"/>
            <ac:spMk id="9" creationId="{808E7998-7B7D-4A27-9A27-85FB8941CAE1}"/>
          </ac:spMkLst>
        </pc:spChg>
        <pc:spChg chg="mod">
          <ac:chgData name="Biersach, David" userId="14a9feb0-85a7-4da4-be8a-c1e22b637acc" providerId="ADAL" clId="{F824A182-7D6C-4F4D-A596-9E50A888FBC0}" dt="2024-04-05T13:54:47.048" v="3" actId="16959"/>
          <ac:spMkLst>
            <pc:docMk/>
            <pc:sldMk cId="4110706131" sldId="1181"/>
            <ac:spMk id="10" creationId="{0BC8472E-8788-4B64-8821-6B1BBAF6471F}"/>
          </ac:spMkLst>
        </pc:spChg>
        <pc:spChg chg="mod">
          <ac:chgData name="Biersach, David" userId="14a9feb0-85a7-4da4-be8a-c1e22b637acc" providerId="ADAL" clId="{F824A182-7D6C-4F4D-A596-9E50A888FBC0}" dt="2024-04-05T13:54:42.296" v="0" actId="16959"/>
          <ac:spMkLst>
            <pc:docMk/>
            <pc:sldMk cId="4110706131" sldId="1181"/>
            <ac:spMk id="15" creationId="{66143AD0-60F2-4EDE-8534-C360BE778BFA}"/>
          </ac:spMkLst>
        </pc:spChg>
        <pc:spChg chg="mod">
          <ac:chgData name="Biersach, David" userId="14a9feb0-85a7-4da4-be8a-c1e22b637acc" providerId="ADAL" clId="{F824A182-7D6C-4F4D-A596-9E50A888FBC0}" dt="2024-04-05T13:54:47.048" v="3" actId="16959"/>
          <ac:spMkLst>
            <pc:docMk/>
            <pc:sldMk cId="4110706131" sldId="1181"/>
            <ac:spMk id="20" creationId="{800EB0C1-5BEF-4E40-A1DB-AB35999339FF}"/>
          </ac:spMkLst>
        </pc:spChg>
        <pc:grpChg chg="mod">
          <ac:chgData name="Biersach, David" userId="14a9feb0-85a7-4da4-be8a-c1e22b637acc" providerId="ADAL" clId="{F824A182-7D6C-4F4D-A596-9E50A888FBC0}" dt="2024-04-05T13:54:42.296" v="0" actId="16959"/>
          <ac:grpSpMkLst>
            <pc:docMk/>
            <pc:sldMk cId="4110706131" sldId="1181"/>
            <ac:grpSpMk id="17" creationId="{E7968C05-9282-A589-8B5E-0DB0542479CF}"/>
          </ac:grpSpMkLst>
        </pc:grpChg>
        <pc:grpChg chg="mod">
          <ac:chgData name="Biersach, David" userId="14a9feb0-85a7-4da4-be8a-c1e22b637acc" providerId="ADAL" clId="{F824A182-7D6C-4F4D-A596-9E50A888FBC0}" dt="2024-04-05T13:54:47.048" v="3" actId="16959"/>
          <ac:grpSpMkLst>
            <pc:docMk/>
            <pc:sldMk cId="4110706131" sldId="1181"/>
            <ac:grpSpMk id="18" creationId="{59E6911D-B229-7D5C-DFA3-6E932C817ABF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22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6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94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91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91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28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76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38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5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39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85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76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07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08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32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21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17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908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1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6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.png"/><Relationship Id="rId21" Type="http://schemas.openxmlformats.org/officeDocument/2006/relationships/image" Target="../media/image72.png"/><Relationship Id="rId42" Type="http://schemas.openxmlformats.org/officeDocument/2006/relationships/image" Target="../media/image93.png"/><Relationship Id="rId47" Type="http://schemas.openxmlformats.org/officeDocument/2006/relationships/image" Target="../media/image98.png"/><Relationship Id="rId63" Type="http://schemas.openxmlformats.org/officeDocument/2006/relationships/image" Target="../media/image114.png"/><Relationship Id="rId68" Type="http://schemas.openxmlformats.org/officeDocument/2006/relationships/image" Target="../media/image11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7.png"/><Relationship Id="rId29" Type="http://schemas.openxmlformats.org/officeDocument/2006/relationships/image" Target="../media/image80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40" Type="http://schemas.openxmlformats.org/officeDocument/2006/relationships/image" Target="../media/image91.png"/><Relationship Id="rId45" Type="http://schemas.openxmlformats.org/officeDocument/2006/relationships/image" Target="../media/image96.png"/><Relationship Id="rId53" Type="http://schemas.openxmlformats.org/officeDocument/2006/relationships/image" Target="../media/image104.png"/><Relationship Id="rId58" Type="http://schemas.openxmlformats.org/officeDocument/2006/relationships/image" Target="../media/image109.png"/><Relationship Id="rId66" Type="http://schemas.openxmlformats.org/officeDocument/2006/relationships/image" Target="../media/image117.png"/><Relationship Id="rId74" Type="http://schemas.openxmlformats.org/officeDocument/2006/relationships/image" Target="../media/image125.png"/><Relationship Id="rId5" Type="http://schemas.openxmlformats.org/officeDocument/2006/relationships/image" Target="../media/image56.png"/><Relationship Id="rId61" Type="http://schemas.openxmlformats.org/officeDocument/2006/relationships/image" Target="../media/image112.png"/><Relationship Id="rId19" Type="http://schemas.openxmlformats.org/officeDocument/2006/relationships/image" Target="../media/image7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43" Type="http://schemas.openxmlformats.org/officeDocument/2006/relationships/image" Target="../media/image94.png"/><Relationship Id="rId48" Type="http://schemas.openxmlformats.org/officeDocument/2006/relationships/image" Target="../media/image99.png"/><Relationship Id="rId56" Type="http://schemas.openxmlformats.org/officeDocument/2006/relationships/image" Target="../media/image107.png"/><Relationship Id="rId64" Type="http://schemas.openxmlformats.org/officeDocument/2006/relationships/image" Target="../media/image115.png"/><Relationship Id="rId69" Type="http://schemas.openxmlformats.org/officeDocument/2006/relationships/image" Target="../media/image120.png"/><Relationship Id="rId8" Type="http://schemas.openxmlformats.org/officeDocument/2006/relationships/image" Target="../media/image59.png"/><Relationship Id="rId51" Type="http://schemas.openxmlformats.org/officeDocument/2006/relationships/image" Target="../media/image102.png"/><Relationship Id="rId72" Type="http://schemas.openxmlformats.org/officeDocument/2006/relationships/image" Target="../media/image123.png"/><Relationship Id="rId3" Type="http://schemas.openxmlformats.org/officeDocument/2006/relationships/image" Target="../media/image54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4.png"/><Relationship Id="rId38" Type="http://schemas.openxmlformats.org/officeDocument/2006/relationships/image" Target="../media/image89.png"/><Relationship Id="rId46" Type="http://schemas.openxmlformats.org/officeDocument/2006/relationships/image" Target="../media/image97.png"/><Relationship Id="rId59" Type="http://schemas.openxmlformats.org/officeDocument/2006/relationships/image" Target="../media/image110.png"/><Relationship Id="rId67" Type="http://schemas.openxmlformats.org/officeDocument/2006/relationships/image" Target="../media/image118.png"/><Relationship Id="rId20" Type="http://schemas.openxmlformats.org/officeDocument/2006/relationships/image" Target="../media/image71.png"/><Relationship Id="rId41" Type="http://schemas.openxmlformats.org/officeDocument/2006/relationships/image" Target="../media/image92.png"/><Relationship Id="rId54" Type="http://schemas.openxmlformats.org/officeDocument/2006/relationships/image" Target="../media/image105.png"/><Relationship Id="rId62" Type="http://schemas.openxmlformats.org/officeDocument/2006/relationships/image" Target="../media/image113.png"/><Relationship Id="rId70" Type="http://schemas.openxmlformats.org/officeDocument/2006/relationships/image" Target="../media/image121.png"/><Relationship Id="rId75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49" Type="http://schemas.openxmlformats.org/officeDocument/2006/relationships/image" Target="../media/image100.png"/><Relationship Id="rId57" Type="http://schemas.openxmlformats.org/officeDocument/2006/relationships/image" Target="../media/image108.png"/><Relationship Id="rId10" Type="http://schemas.openxmlformats.org/officeDocument/2006/relationships/image" Target="../media/image61.png"/><Relationship Id="rId31" Type="http://schemas.openxmlformats.org/officeDocument/2006/relationships/image" Target="../media/image82.png"/><Relationship Id="rId44" Type="http://schemas.openxmlformats.org/officeDocument/2006/relationships/image" Target="../media/image95.png"/><Relationship Id="rId52" Type="http://schemas.openxmlformats.org/officeDocument/2006/relationships/image" Target="../media/image103.png"/><Relationship Id="rId60" Type="http://schemas.openxmlformats.org/officeDocument/2006/relationships/image" Target="../media/image111.png"/><Relationship Id="rId65" Type="http://schemas.openxmlformats.org/officeDocument/2006/relationships/image" Target="../media/image116.png"/><Relationship Id="rId73" Type="http://schemas.openxmlformats.org/officeDocument/2006/relationships/image" Target="../media/image124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9" Type="http://schemas.openxmlformats.org/officeDocument/2006/relationships/image" Target="../media/image900.png"/><Relationship Id="rId34" Type="http://schemas.openxmlformats.org/officeDocument/2006/relationships/image" Target="../media/image85.png"/><Relationship Id="rId50" Type="http://schemas.openxmlformats.org/officeDocument/2006/relationships/image" Target="../media/image101.png"/><Relationship Id="rId55" Type="http://schemas.openxmlformats.org/officeDocument/2006/relationships/image" Target="../media/image106.png"/><Relationship Id="rId7" Type="http://schemas.openxmlformats.org/officeDocument/2006/relationships/image" Target="../media/image58.png"/><Relationship Id="rId71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42.png"/><Relationship Id="rId4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9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7.png"/><Relationship Id="rId7" Type="http://schemas.openxmlformats.org/officeDocument/2006/relationships/image" Target="../media/image1380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0.png"/><Relationship Id="rId11" Type="http://schemas.openxmlformats.org/officeDocument/2006/relationships/image" Target="../media/image142.png"/><Relationship Id="rId5" Type="http://schemas.openxmlformats.org/officeDocument/2006/relationships/image" Target="../media/image138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0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11" Type="http://schemas.openxmlformats.org/officeDocument/2006/relationships/image" Target="../media/image154.png"/><Relationship Id="rId5" Type="http://schemas.openxmlformats.org/officeDocument/2006/relationships/image" Target="../media/image1480.png"/><Relationship Id="rId10" Type="http://schemas.openxmlformats.org/officeDocument/2006/relationships/image" Target="../media/image153.png"/><Relationship Id="rId4" Type="http://schemas.openxmlformats.org/officeDocument/2006/relationships/image" Target="../media/image149.png"/><Relationship Id="rId9" Type="http://schemas.openxmlformats.org/officeDocument/2006/relationships/image" Target="../media/image1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0.png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4" Type="http://schemas.openxmlformats.org/officeDocument/2006/relationships/image" Target="../media/image158.png"/><Relationship Id="rId9" Type="http://schemas.openxmlformats.org/officeDocument/2006/relationships/image" Target="../media/image1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60.png"/><Relationship Id="rId4" Type="http://schemas.openxmlformats.org/officeDocument/2006/relationships/image" Target="../media/image16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0.png"/><Relationship Id="rId4" Type="http://schemas.openxmlformats.org/officeDocument/2006/relationships/image" Target="../media/image16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1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3.jpeg"/><Relationship Id="rId4" Type="http://schemas.openxmlformats.org/officeDocument/2006/relationships/image" Target="../media/image22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Dave Biersach</a:t>
              </a:r>
            </a:p>
            <a:p>
              <a:pPr algn="ctr"/>
              <a:r>
                <a:rPr lang="en-US"/>
                <a:t>Brookhaven National Laboratory</a:t>
              </a:r>
            </a:p>
            <a:p>
              <a:pPr algn="ctr"/>
              <a:r>
                <a:rPr lang="en-US">
                  <a:hlinkClick r:id="rId2"/>
                </a:rPr>
                <a:t>dbiersach@bnl.gov</a:t>
              </a:r>
              <a:endParaRPr lang="en-US"/>
            </a:p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/>
                <a:t>Foundations of</a:t>
              </a:r>
            </a:p>
            <a:p>
              <a:pPr algn="ctr"/>
              <a:r>
                <a:rPr lang="en-US" sz="2000" b="1"/>
                <a:t>Quantum Information Science </a:t>
              </a:r>
              <a:r>
                <a:rPr lang="en-US" sz="200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Session 13</a:t>
              </a:r>
            </a:p>
            <a:p>
              <a:pPr algn="ctr"/>
              <a:r>
                <a:rPr lang="en-US"/>
                <a:t>Fourier 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sum of simple waves having potentially </a:t>
            </a:r>
            <a:r>
              <a:rPr lang="en-US" sz="2400" i="1" dirty="0"/>
              <a:t>non-integer</a:t>
            </a:r>
            <a:r>
              <a:rPr lang="en-US" sz="2400" dirty="0"/>
              <a:t> </a:t>
            </a:r>
            <a:r>
              <a:rPr lang="en-US" sz="2400" b="1" dirty="0"/>
              <a:t>amplitudes</a:t>
            </a:r>
            <a:r>
              <a:rPr lang="en-US" sz="2400" dirty="0"/>
              <a:t> but </a:t>
            </a:r>
            <a:r>
              <a:rPr lang="en-US" sz="2400" i="1" dirty="0"/>
              <a:t>integer</a:t>
            </a:r>
            <a:r>
              <a:rPr lang="en-US" sz="2400" dirty="0"/>
              <a:t> </a:t>
            </a:r>
            <a:r>
              <a:rPr lang="en-US" sz="2400" b="1" dirty="0"/>
              <a:t>frequencies</a:t>
            </a:r>
            <a:r>
              <a:rPr lang="en-US" sz="2400" dirty="0"/>
              <a:t>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</a:t>
            </a:r>
            <a:r>
              <a:rPr lang="en-US" sz="2400" i="1" dirty="0"/>
              <a:t>integer</a:t>
            </a:r>
            <a:r>
              <a:rPr lang="en-US" sz="2400" dirty="0"/>
              <a:t>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b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blipFill>
                <a:blip r:embed="rId4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superposition?</a:t>
            </a:r>
          </a:p>
        </p:txBody>
      </p:sp>
    </p:spTree>
    <p:extLst>
      <p:ext uri="{BB962C8B-B14F-4D97-AF65-F5344CB8AC3E}">
        <p14:creationId xmlns:p14="http://schemas.microsoft.com/office/powerpoint/2010/main" val="29541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36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964"/>
          <a:stretch/>
        </p:blipFill>
        <p:spPr>
          <a:xfrm>
            <a:off x="914857" y="1783458"/>
            <a:ext cx="7314285" cy="4438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C694F-C146-2EBF-9DF4-0D66EB954D38}"/>
                  </a:ext>
                </a:extLst>
              </p:cNvPr>
              <p:cNvSpPr txBox="1"/>
              <p:nvPr/>
            </p:nvSpPr>
            <p:spPr>
              <a:xfrm>
                <a:off x="3728372" y="1512182"/>
                <a:ext cx="16872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C694F-C146-2EBF-9DF4-0D66EB954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372" y="1512182"/>
                <a:ext cx="1687257" cy="276999"/>
              </a:xfrm>
              <a:prstGeom prst="rect">
                <a:avLst/>
              </a:prstGeom>
              <a:blipFill>
                <a:blip r:embed="rId5"/>
                <a:stretch>
                  <a:fillRect l="-289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4F1FD-BD54-7CE4-AC35-A36044C7EB3F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4F1FD-BD54-7CE4-AC35-A36044C7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456"/>
          <a:stretch/>
        </p:blipFill>
        <p:spPr>
          <a:xfrm>
            <a:off x="914857" y="1806128"/>
            <a:ext cx="7314285" cy="4416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19344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19344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955CD-5D12-7F78-B419-6A63C9BE6FD0}"/>
                  </a:ext>
                </a:extLst>
              </p:cNvPr>
              <p:cNvSpPr txBox="1"/>
              <p:nvPr/>
            </p:nvSpPr>
            <p:spPr>
              <a:xfrm>
                <a:off x="3973663" y="1512182"/>
                <a:ext cx="11966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955CD-5D12-7F78-B419-6A63C9B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63" y="1512182"/>
                <a:ext cx="1196674" cy="276999"/>
              </a:xfrm>
              <a:prstGeom prst="rect">
                <a:avLst/>
              </a:prstGeom>
              <a:blipFill>
                <a:blip r:embed="rId5"/>
                <a:stretch>
                  <a:fillRect l="-459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95E9F-8D91-4BA7-5A82-BAEDB754148D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95E9F-8D91-4BA7-5A82-BAEDB7541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292"/>
          <a:stretch/>
        </p:blipFill>
        <p:spPr>
          <a:xfrm>
            <a:off x="914857" y="1798572"/>
            <a:ext cx="7314285" cy="442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27C3D3-78B9-D26A-AE97-27FF99D0DE45}"/>
                  </a:ext>
                </a:extLst>
              </p:cNvPr>
              <p:cNvSpPr txBox="1"/>
              <p:nvPr/>
            </p:nvSpPr>
            <p:spPr>
              <a:xfrm>
                <a:off x="3600132" y="1512182"/>
                <a:ext cx="1943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27C3D3-78B9-D26A-AE97-27FF99D0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32" y="1512182"/>
                <a:ext cx="1943737" cy="276999"/>
              </a:xfrm>
              <a:prstGeom prst="rect">
                <a:avLst/>
              </a:prstGeom>
              <a:blipFill>
                <a:blip r:embed="rId5"/>
                <a:stretch>
                  <a:fillRect l="-251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0BB936-F7ED-7922-9A6D-706F21E7D3F0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0BB936-F7ED-7922-9A6D-706F21E7D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782"/>
          <a:stretch/>
        </p:blipFill>
        <p:spPr>
          <a:xfrm>
            <a:off x="914857" y="1821242"/>
            <a:ext cx="7314285" cy="4401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1081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1081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1AEF74-B4F9-2E6C-B8C5-3381E45BAEAE}"/>
                  </a:ext>
                </a:extLst>
              </p:cNvPr>
              <p:cNvSpPr txBox="1"/>
              <p:nvPr/>
            </p:nvSpPr>
            <p:spPr>
              <a:xfrm>
                <a:off x="3664252" y="1512182"/>
                <a:ext cx="18154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1AEF74-B4F9-2E6C-B8C5-3381E45B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252" y="1512182"/>
                <a:ext cx="1815497" cy="276999"/>
              </a:xfrm>
              <a:prstGeom prst="rect">
                <a:avLst/>
              </a:prstGeom>
              <a:blipFill>
                <a:blip r:embed="rId5"/>
                <a:stretch>
                  <a:fillRect l="-268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AFCEA7-6F54-09FB-8618-E25DC294DD1E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AFCEA7-6F54-09FB-8618-E25DC294D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782"/>
          <a:stretch/>
        </p:blipFill>
        <p:spPr>
          <a:xfrm>
            <a:off x="914857" y="1821242"/>
            <a:ext cx="7314285" cy="4401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4D88D1-77D6-2509-9897-38691065A4B0}"/>
                  </a:ext>
                </a:extLst>
              </p:cNvPr>
              <p:cNvSpPr txBox="1"/>
              <p:nvPr/>
            </p:nvSpPr>
            <p:spPr>
              <a:xfrm>
                <a:off x="3713143" y="1512182"/>
                <a:ext cx="17177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4D88D1-77D6-2509-9897-38691065A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143" y="1512182"/>
                <a:ext cx="1717714" cy="276999"/>
              </a:xfrm>
              <a:prstGeom prst="rect">
                <a:avLst/>
              </a:prstGeom>
              <a:blipFill>
                <a:blip r:embed="rId5"/>
                <a:stretch>
                  <a:fillRect l="-283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9CC93-D4D2-D2C1-9B09-5A2BB106B868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9CC93-D4D2-D2C1-9B09-5A2BB106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455"/>
          <a:stretch/>
        </p:blipFill>
        <p:spPr>
          <a:xfrm>
            <a:off x="914857" y="1806128"/>
            <a:ext cx="7314285" cy="4416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7F79A-898C-21F0-9154-0675D91A5232}"/>
                  </a:ext>
                </a:extLst>
              </p:cNvPr>
              <p:cNvSpPr txBox="1"/>
              <p:nvPr/>
            </p:nvSpPr>
            <p:spPr>
              <a:xfrm>
                <a:off x="3649023" y="1512182"/>
                <a:ext cx="18459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7F79A-898C-21F0-9154-0675D91A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23" y="1512182"/>
                <a:ext cx="1845955" cy="276999"/>
              </a:xfrm>
              <a:prstGeom prst="rect">
                <a:avLst/>
              </a:prstGeom>
              <a:blipFill>
                <a:blip r:embed="rId5"/>
                <a:stretch>
                  <a:fillRect l="-264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7F1D2-E827-3A91-3FD5-FB315F74F977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7F1D2-E827-3A91-3FD5-FB315F74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59296" cy="715132"/>
            <a:chOff x="2102009" y="1563829"/>
            <a:chExt cx="4459296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5885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8851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35694" cy="662326"/>
              <a:chOff x="4725611" y="1616635"/>
              <a:chExt cx="1835694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3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356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8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8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only time the </a:t>
            </a:r>
            <a:r>
              <a:rPr lang="en-US" b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/>
              <a:t>of two sinusoids is </a:t>
            </a:r>
            <a:r>
              <a:rPr lang="en-US" b="1">
                <a:solidFill>
                  <a:srgbClr val="FF0000"/>
                </a:solidFill>
              </a:rPr>
              <a:t>&gt; 0</a:t>
            </a:r>
            <a:r>
              <a:rPr lang="en-US"/>
              <a:t> is when </a:t>
            </a:r>
            <a:r>
              <a:rPr lang="en-US" b="1"/>
              <a:t>both waves have </a:t>
            </a:r>
            <a:r>
              <a:rPr lang="en-US" b="1" u="sng"/>
              <a:t>matching</a:t>
            </a:r>
            <a:r>
              <a:rPr lang="en-US" b="1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181655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287291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88B09-5B65-F546-3902-6EA9F7CFB05D}"/>
              </a:ext>
            </a:extLst>
          </p:cNvPr>
          <p:cNvSpPr txBox="1"/>
          <p:nvPr/>
        </p:nvSpPr>
        <p:spPr>
          <a:xfrm>
            <a:off x="727023" y="5077031"/>
            <a:ext cx="76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(k) waves (each having an increasing integer frequency)</a:t>
            </a:r>
          </a:p>
          <a:p>
            <a:pPr algn="ctr"/>
            <a:r>
              <a:rPr lang="en-US" dirty="0"/>
              <a:t>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(n) wave</a:t>
            </a:r>
          </a:p>
          <a:p>
            <a:pPr algn="ctr"/>
            <a:r>
              <a:rPr lang="en-US" dirty="0"/>
              <a:t>which yield a </a:t>
            </a:r>
            <a:r>
              <a:rPr lang="en-US" b="1" dirty="0">
                <a:solidFill>
                  <a:srgbClr val="FF0000"/>
                </a:solidFill>
              </a:rPr>
              <a:t>non-zero integral </a:t>
            </a:r>
            <a:r>
              <a:rPr lang="en-US" dirty="0"/>
              <a:t>can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Session </a:t>
            </a:r>
            <a:r>
              <a:rPr lang="en-US" sz="3200" b="1">
                <a:latin typeface="+mn-lt"/>
              </a:rPr>
              <a:t>13</a:t>
            </a:r>
            <a:r>
              <a:rPr lang="en-US" sz="320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Perform </a:t>
            </a:r>
            <a:r>
              <a:rPr lang="en-US" sz="2400" b="1">
                <a:solidFill>
                  <a:srgbClr val="FF0000"/>
                </a:solidFill>
              </a:rPr>
              <a:t>Fourier Analysis </a:t>
            </a:r>
            <a:r>
              <a:rPr lang="en-US" sz="2400"/>
              <a:t>using the Discrete Fourier Transform (</a:t>
            </a:r>
            <a:r>
              <a:rPr lang="en-US" sz="2400" b="1"/>
              <a:t>DFT</a:t>
            </a:r>
            <a:r>
              <a:rPr lang="en-US" sz="240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Perform </a:t>
            </a:r>
            <a:r>
              <a:rPr lang="en-US" sz="2400" b="1">
                <a:solidFill>
                  <a:srgbClr val="00B050"/>
                </a:solidFill>
              </a:rPr>
              <a:t>Fourier Synthesis</a:t>
            </a:r>
            <a:r>
              <a:rPr lang="en-US" sz="2400"/>
              <a:t> using the Inverse Discrete Fourier Transform (</a:t>
            </a:r>
            <a:r>
              <a:rPr lang="en-US" sz="2400" b="1"/>
              <a:t>IDFT</a:t>
            </a:r>
            <a:r>
              <a:rPr lang="en-US" sz="240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Determine the fundamental frequency of </a:t>
            </a:r>
            <a:r>
              <a:rPr lang="en-US" sz="2400" b="1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Use the DFT to remove high frequency </a:t>
            </a:r>
            <a:r>
              <a:rPr lang="en-US" sz="2400" i="1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Consider the DFT of a </a:t>
            </a:r>
            <a:r>
              <a:rPr lang="en-US" sz="2400" b="1"/>
              <a:t>damped oscillator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Correlate the </a:t>
            </a:r>
            <a:r>
              <a:rPr lang="en-US" sz="2400" b="1">
                <a:solidFill>
                  <a:srgbClr val="7030A0"/>
                </a:solidFill>
              </a:rPr>
              <a:t>Heisenberg Uncertainty Principle </a:t>
            </a:r>
            <a:r>
              <a:rPr lang="en-US" sz="2400"/>
              <a:t>to the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2493813" y="1356186"/>
                <a:ext cx="5794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13" y="1356186"/>
                <a:ext cx="5794343" cy="276999"/>
              </a:xfrm>
              <a:prstGeom prst="rect">
                <a:avLst/>
              </a:prstGeom>
              <a:blipFill>
                <a:blip r:embed="rId3"/>
                <a:stretch>
                  <a:fillRect l="-52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128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312477"/>
            <a:ext cx="2350659" cy="1356610"/>
            <a:chOff x="2400576" y="2908092"/>
            <a:chExt cx="235065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628" r="-86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190" r="-95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99460"/>
            <a:ext cx="2381115" cy="1356610"/>
            <a:chOff x="2370120" y="2908092"/>
            <a:chExt cx="238111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28" r="-86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190" r="-95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2018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62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2018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662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2018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662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2018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662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50659" cy="1356610"/>
            <a:chOff x="2400576" y="2908092"/>
            <a:chExt cx="235065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628" r="-86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190" r="-95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19229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6512" r="-46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061" r="-4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6512" r="-46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667" r="-47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104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718358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628" r="-86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6190" r="-95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112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112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112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112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512" r="-46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6061" r="-4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6512" r="-46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6667" r="-47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34343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603" r="-4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6019" r="-46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6161" r="-47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718358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603" r="-4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6161" r="-47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6019" r="-46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603" r="-43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6161" r="-47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543430" y="1173449"/>
                <a:ext cx="8057141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0" y="1173449"/>
                <a:ext cx="8057141" cy="622799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3" y="5413164"/>
            <a:ext cx="1953684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7" y="2476689"/>
            <a:ext cx="2108102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6" y="4405069"/>
            <a:ext cx="2049406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49247"/>
            <a:ext cx="1987475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3219160" y="1678651"/>
            <a:ext cx="506631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2B59EA-B36B-2FC2-E170-48D9359D6981}"/>
              </a:ext>
            </a:extLst>
          </p:cNvPr>
          <p:cNvSpPr txBox="1"/>
          <p:nvPr/>
        </p:nvSpPr>
        <p:spPr>
          <a:xfrm>
            <a:off x="382012" y="1826102"/>
            <a:ext cx="1054278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7BDD2E-D020-5875-E81F-9A5362559342}"/>
              </a:ext>
            </a:extLst>
          </p:cNvPr>
          <p:cNvSpPr txBox="1"/>
          <p:nvPr/>
        </p:nvSpPr>
        <p:spPr>
          <a:xfrm>
            <a:off x="1480689" y="182610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47" grpId="0" animBg="1"/>
      <p:bldP spid="152" grpId="0" animBg="1"/>
      <p:bldP spid="157" grpId="0" animBg="1"/>
      <p:bldP spid="3" grpId="0" animBg="1"/>
      <p:bldP spid="1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674829" y="1439218"/>
                <a:ext cx="57943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29" y="1439218"/>
                <a:ext cx="5794342" cy="276999"/>
              </a:xfrm>
              <a:prstGeom prst="rect">
                <a:avLst/>
              </a:prstGeom>
              <a:blipFill>
                <a:blip r:embed="rId3"/>
                <a:stretch>
                  <a:fillRect l="-52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785419" y="2134342"/>
                <a:ext cx="757316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9" y="2134342"/>
                <a:ext cx="7573162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606107" y="3653122"/>
                <a:ext cx="568617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07" y="3653122"/>
                <a:ext cx="5686172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69612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696123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076022" y="2985958"/>
            <a:ext cx="499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Integral of Sum = Sum of Integrals</a:t>
            </a:r>
          </a:p>
          <a:p>
            <a:pPr algn="ctr"/>
            <a:r>
              <a:rPr lang="en-US" sz="1600">
                <a:solidFill>
                  <a:srgbClr val="7030A0"/>
                </a:solidFill>
              </a:rPr>
              <a:t> (Amplitudes are </a:t>
            </a:r>
            <a:r>
              <a:rPr lang="en-US" sz="1600" i="1">
                <a:solidFill>
                  <a:srgbClr val="7030A0"/>
                </a:solidFill>
              </a:rPr>
              <a:t>constant</a:t>
            </a:r>
            <a:r>
              <a:rPr lang="en-US" sz="1600">
                <a:solidFill>
                  <a:srgbClr val="7030A0"/>
                </a:solidFill>
              </a:rPr>
              <a:t> and move </a:t>
            </a:r>
            <a:r>
              <a:rPr lang="en-US" sz="1600" b="1">
                <a:solidFill>
                  <a:srgbClr val="7030A0"/>
                </a:solidFill>
              </a:rPr>
              <a:t>outside</a:t>
            </a:r>
            <a:r>
              <a:rPr lang="en-US" sz="1600">
                <a:solidFill>
                  <a:srgbClr val="7030A0"/>
                </a:solidFill>
              </a:rPr>
              <a:t> the Integral)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20733"/>
              <a:gd name="adj2" fmla="val -85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741A-C4F6-1181-3947-9182CC82BA86}"/>
              </a:ext>
            </a:extLst>
          </p:cNvPr>
          <p:cNvSpPr txBox="1"/>
          <p:nvPr/>
        </p:nvSpPr>
        <p:spPr>
          <a:xfrm>
            <a:off x="1755471" y="1726721"/>
            <a:ext cx="563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But how do we determine the </a:t>
            </a:r>
            <a:r>
              <a:rPr lang="en-US" sz="1600" b="1">
                <a:solidFill>
                  <a:srgbClr val="7030A0"/>
                </a:solidFill>
              </a:rPr>
              <a:t>amplitudes</a:t>
            </a:r>
            <a:r>
              <a:rPr lang="en-US" sz="1600">
                <a:solidFill>
                  <a:srgbClr val="7030A0"/>
                </a:solidFill>
              </a:rPr>
              <a:t> of the simple waves?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39A0E-7D5E-1F39-8E63-5E3E05729F20}"/>
              </a:ext>
            </a:extLst>
          </p:cNvPr>
          <p:cNvSpPr txBox="1"/>
          <p:nvPr/>
        </p:nvSpPr>
        <p:spPr>
          <a:xfrm>
            <a:off x="932332" y="3389246"/>
            <a:ext cx="742497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7872B5-A6CF-2F9F-EFB7-7C6E456E6675}"/>
              </a:ext>
            </a:extLst>
          </p:cNvPr>
          <p:cNvCxnSpPr/>
          <p:nvPr/>
        </p:nvCxnSpPr>
        <p:spPr>
          <a:xfrm flipV="1">
            <a:off x="2560320" y="1716217"/>
            <a:ext cx="0" cy="71688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0D302B-66BE-4304-8E4D-429812CE98D4}"/>
              </a:ext>
            </a:extLst>
          </p:cNvPr>
          <p:cNvCxnSpPr/>
          <p:nvPr/>
        </p:nvCxnSpPr>
        <p:spPr>
          <a:xfrm flipV="1">
            <a:off x="3889513" y="1726721"/>
            <a:ext cx="0" cy="71688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16D796-BA42-D3D9-4FE8-8FB1A3FBD3D7}"/>
              </a:ext>
            </a:extLst>
          </p:cNvPr>
          <p:cNvCxnSpPr>
            <a:cxnSpLocks/>
          </p:cNvCxnSpPr>
          <p:nvPr/>
        </p:nvCxnSpPr>
        <p:spPr>
          <a:xfrm flipH="1" flipV="1">
            <a:off x="5195888" y="1716217"/>
            <a:ext cx="119062" cy="72738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A5A1DB-2823-0FCB-73B8-C7DDD5D5BB0F}"/>
              </a:ext>
            </a:extLst>
          </p:cNvPr>
          <p:cNvCxnSpPr>
            <a:cxnSpLocks/>
          </p:cNvCxnSpPr>
          <p:nvPr/>
        </p:nvCxnSpPr>
        <p:spPr>
          <a:xfrm flipH="1" flipV="1">
            <a:off x="6502263" y="1705713"/>
            <a:ext cx="304054" cy="72738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15A39-71B6-8C5D-66CC-9E52A96D894A}"/>
              </a:ext>
            </a:extLst>
          </p:cNvPr>
          <p:cNvCxnSpPr>
            <a:cxnSpLocks/>
          </p:cNvCxnSpPr>
          <p:nvPr/>
        </p:nvCxnSpPr>
        <p:spPr>
          <a:xfrm flipV="1">
            <a:off x="5167380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A567E5-905E-1302-0C92-7643C42B11DA}"/>
              </a:ext>
            </a:extLst>
          </p:cNvPr>
          <p:cNvCxnSpPr>
            <a:cxnSpLocks/>
          </p:cNvCxnSpPr>
          <p:nvPr/>
        </p:nvCxnSpPr>
        <p:spPr>
          <a:xfrm flipV="1">
            <a:off x="6803492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088027-9C39-3090-F813-29997ECC569D}"/>
              </a:ext>
            </a:extLst>
          </p:cNvPr>
          <p:cNvCxnSpPr>
            <a:cxnSpLocks/>
          </p:cNvCxnSpPr>
          <p:nvPr/>
        </p:nvCxnSpPr>
        <p:spPr>
          <a:xfrm flipV="1">
            <a:off x="3671334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0" grpId="0"/>
      <p:bldP spid="2" grpId="0" animBg="1"/>
      <p:bldP spid="21" grpId="0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674829" y="1439218"/>
                <a:ext cx="57943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29" y="1439218"/>
                <a:ext cx="5794342" cy="276999"/>
              </a:xfrm>
              <a:prstGeom prst="rect">
                <a:avLst/>
              </a:prstGeom>
              <a:blipFill>
                <a:blip r:embed="rId3"/>
                <a:stretch>
                  <a:fillRect l="-52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785419" y="2134342"/>
                <a:ext cx="757316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9" y="2134342"/>
                <a:ext cx="7573162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606107" y="3653122"/>
                <a:ext cx="6303905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n>
                                            <a:solidFill>
                                              <a:srgbClr val="FF0000"/>
                                            </a:solidFill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n>
                                            <a:solidFill>
                                              <a:srgbClr val="FF0000"/>
                                            </a:solidFill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n>
                                            <a:solidFill>
                                              <a:srgbClr val="FF0000"/>
                                            </a:solidFill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07" y="3653122"/>
                <a:ext cx="6303905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69612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696123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88264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882648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2912015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2912015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2887970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2887970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702942" y="2349443"/>
            <a:ext cx="1259889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076022" y="2985958"/>
            <a:ext cx="499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Integral of Sum = Sum of Integrals</a:t>
            </a:r>
          </a:p>
          <a:p>
            <a:pPr algn="ctr"/>
            <a:r>
              <a:rPr lang="en-US" sz="1600">
                <a:solidFill>
                  <a:srgbClr val="7030A0"/>
                </a:solidFill>
              </a:rPr>
              <a:t> (Amplitudes are </a:t>
            </a:r>
            <a:r>
              <a:rPr lang="en-US" sz="1600" i="1">
                <a:solidFill>
                  <a:srgbClr val="7030A0"/>
                </a:solidFill>
              </a:rPr>
              <a:t>constant</a:t>
            </a:r>
            <a:r>
              <a:rPr lang="en-US" sz="1600">
                <a:solidFill>
                  <a:srgbClr val="7030A0"/>
                </a:solidFill>
              </a:rPr>
              <a:t> and move </a:t>
            </a:r>
            <a:r>
              <a:rPr lang="en-US" sz="1600" b="1">
                <a:solidFill>
                  <a:srgbClr val="7030A0"/>
                </a:solidFill>
              </a:rPr>
              <a:t>outside</a:t>
            </a:r>
            <a:r>
              <a:rPr lang="en-US" sz="1600">
                <a:solidFill>
                  <a:srgbClr val="7030A0"/>
                </a:solidFill>
              </a:rPr>
              <a:t> the Integral)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20733"/>
              <a:gd name="adj2" fmla="val -85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741A-C4F6-1181-3947-9182CC82BA86}"/>
              </a:ext>
            </a:extLst>
          </p:cNvPr>
          <p:cNvSpPr txBox="1"/>
          <p:nvPr/>
        </p:nvSpPr>
        <p:spPr>
          <a:xfrm>
            <a:off x="1755471" y="1726721"/>
            <a:ext cx="563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But how do we determine the </a:t>
            </a:r>
            <a:r>
              <a:rPr lang="en-US" sz="1600" b="1">
                <a:solidFill>
                  <a:srgbClr val="7030A0"/>
                </a:solidFill>
              </a:rPr>
              <a:t>amplitudes</a:t>
            </a:r>
            <a:r>
              <a:rPr lang="en-US" sz="1600">
                <a:solidFill>
                  <a:srgbClr val="7030A0"/>
                </a:solidFill>
              </a:rPr>
              <a:t> of the simple waves?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39A0E-7D5E-1F39-8E63-5E3E05729F20}"/>
              </a:ext>
            </a:extLst>
          </p:cNvPr>
          <p:cNvSpPr txBox="1"/>
          <p:nvPr/>
        </p:nvSpPr>
        <p:spPr>
          <a:xfrm>
            <a:off x="1103224" y="3389246"/>
            <a:ext cx="742497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7872B5-A6CF-2F9F-EFB7-7C6E456E6675}"/>
              </a:ext>
            </a:extLst>
          </p:cNvPr>
          <p:cNvCxnSpPr/>
          <p:nvPr/>
        </p:nvCxnSpPr>
        <p:spPr>
          <a:xfrm flipV="1">
            <a:off x="2560320" y="1716217"/>
            <a:ext cx="0" cy="71688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0D302B-66BE-4304-8E4D-429812CE98D4}"/>
              </a:ext>
            </a:extLst>
          </p:cNvPr>
          <p:cNvCxnSpPr/>
          <p:nvPr/>
        </p:nvCxnSpPr>
        <p:spPr>
          <a:xfrm flipV="1">
            <a:off x="3889513" y="1726721"/>
            <a:ext cx="0" cy="71688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16D796-BA42-D3D9-4FE8-8FB1A3FBD3D7}"/>
              </a:ext>
            </a:extLst>
          </p:cNvPr>
          <p:cNvCxnSpPr>
            <a:cxnSpLocks/>
          </p:cNvCxnSpPr>
          <p:nvPr/>
        </p:nvCxnSpPr>
        <p:spPr>
          <a:xfrm flipH="1" flipV="1">
            <a:off x="5195888" y="1716217"/>
            <a:ext cx="119062" cy="72738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A5A1DB-2823-0FCB-73B8-C7DDD5D5BB0F}"/>
              </a:ext>
            </a:extLst>
          </p:cNvPr>
          <p:cNvCxnSpPr>
            <a:cxnSpLocks/>
          </p:cNvCxnSpPr>
          <p:nvPr/>
        </p:nvCxnSpPr>
        <p:spPr>
          <a:xfrm flipH="1" flipV="1">
            <a:off x="6502263" y="1705713"/>
            <a:ext cx="304054" cy="72738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15A39-71B6-8C5D-66CC-9E52A96D894A}"/>
              </a:ext>
            </a:extLst>
          </p:cNvPr>
          <p:cNvCxnSpPr>
            <a:cxnSpLocks/>
          </p:cNvCxnSpPr>
          <p:nvPr/>
        </p:nvCxnSpPr>
        <p:spPr>
          <a:xfrm flipV="1">
            <a:off x="5167380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A567E5-905E-1302-0C92-7643C42B11DA}"/>
              </a:ext>
            </a:extLst>
          </p:cNvPr>
          <p:cNvCxnSpPr>
            <a:cxnSpLocks/>
          </p:cNvCxnSpPr>
          <p:nvPr/>
        </p:nvCxnSpPr>
        <p:spPr>
          <a:xfrm flipV="1">
            <a:off x="6803492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088027-9C39-3090-F813-29997ECC569D}"/>
              </a:ext>
            </a:extLst>
          </p:cNvPr>
          <p:cNvCxnSpPr>
            <a:cxnSpLocks/>
          </p:cNvCxnSpPr>
          <p:nvPr/>
        </p:nvCxnSpPr>
        <p:spPr>
          <a:xfrm flipV="1">
            <a:off x="2234352" y="2456634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39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29" grpId="0"/>
      <p:bldP spid="30" grpId="0"/>
      <p:bldP spid="31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</a:t>
            </a:r>
            <a:r>
              <a:rPr lang="en-US" sz="2400" u="sng" dirty="0"/>
              <a:t>sufficiently small</a:t>
            </a:r>
            <a:r>
              <a:rPr lang="en-US" sz="2400" dirty="0"/>
              <a:t> – this is analogous to taking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  <a:r>
              <a:rPr lang="en-US" sz="2400" dirty="0"/>
              <a:t> as the </a:t>
            </a:r>
            <a:r>
              <a:rPr lang="en-US" sz="2400" b="1" dirty="0"/>
              <a:t>width</a:t>
            </a:r>
            <a:r>
              <a:rPr lang="en-US" sz="2400" dirty="0"/>
              <a:t> of each rectangular area strip approaches zero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98292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46304" y="1452065"/>
                <a:ext cx="308218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304" y="1452065"/>
                <a:ext cx="3082189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487398" y="2424812"/>
                <a:ext cx="112883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98" y="2424812"/>
                <a:ext cx="1128835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3031950"/>
                <a:ext cx="5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3031950"/>
                <a:ext cx="560602" cy="276999"/>
              </a:xfrm>
              <a:prstGeom prst="rect">
                <a:avLst/>
              </a:prstGeom>
              <a:blipFill>
                <a:blip r:embed="rId6"/>
                <a:stretch>
                  <a:fillRect l="-1413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27818" y="3137907"/>
                <a:ext cx="253171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818" y="3137907"/>
                <a:ext cx="2531719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999707" y="1528468"/>
                <a:ext cx="3354701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07" y="1528468"/>
                <a:ext cx="3354701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63863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70449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70449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87792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945695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945695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63905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63905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918034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918034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90121" y="5868152"/>
                <a:ext cx="170649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121" y="5868152"/>
                <a:ext cx="170649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64655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64655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547526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547526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547526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547526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71214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720786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106044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175733" y="4001609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655640" y="1664592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0"/>
          </p:cNvCxnSpPr>
          <p:nvPr/>
        </p:nvCxnSpPr>
        <p:spPr>
          <a:xfrm rot="16200000" flipV="1">
            <a:off x="4314066" y="-1819193"/>
            <a:ext cx="56194" cy="7023763"/>
          </a:xfrm>
          <a:prstGeom prst="bentConnector3">
            <a:avLst>
              <a:gd name="adj1" fmla="val 641294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144636" y="2942986"/>
            <a:ext cx="253241" cy="1864004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96812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6583824" y="5020599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9CC7C8-7FBA-52E7-4C2C-7C90DF37D585}"/>
                  </a:ext>
                </a:extLst>
              </p:cNvPr>
              <p:cNvSpPr txBox="1"/>
              <p:nvPr/>
            </p:nvSpPr>
            <p:spPr>
              <a:xfrm>
                <a:off x="4844683" y="5771214"/>
                <a:ext cx="84025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Same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9CC7C8-7FBA-52E7-4C2C-7C90DF37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683" y="5771214"/>
                <a:ext cx="840250" cy="738664"/>
              </a:xfrm>
              <a:prstGeom prst="rect">
                <a:avLst/>
              </a:prstGeom>
              <a:blipFill>
                <a:blip r:embed="rId15"/>
                <a:stretch>
                  <a:fillRect t="-1653" r="-2174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D5516-AE50-70A2-ADA3-0086562CB309}"/>
                  </a:ext>
                </a:extLst>
              </p:cNvPr>
              <p:cNvSpPr txBox="1"/>
              <p:nvPr/>
            </p:nvSpPr>
            <p:spPr>
              <a:xfrm>
                <a:off x="636810" y="1645548"/>
                <a:ext cx="293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D5516-AE50-70A2-ADA3-0086562CB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0" y="1645548"/>
                <a:ext cx="293784" cy="369332"/>
              </a:xfrm>
              <a:prstGeom prst="rect">
                <a:avLst/>
              </a:prstGeom>
              <a:blipFill>
                <a:blip r:embed="rId16"/>
                <a:stretch>
                  <a:fillRect r="-34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2945806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2945806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276899" y="2153538"/>
                <a:ext cx="4016356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899" y="2153538"/>
                <a:ext cx="4016356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67372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673728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1907498" y="4368025"/>
                <a:ext cx="170649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498" y="4368025"/>
                <a:ext cx="170649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C154472-6B4F-4C32-B1FE-B35A991B7371}"/>
              </a:ext>
            </a:extLst>
          </p:cNvPr>
          <p:cNvSpPr txBox="1"/>
          <p:nvPr/>
        </p:nvSpPr>
        <p:spPr>
          <a:xfrm>
            <a:off x="1499016" y="1543582"/>
            <a:ext cx="81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Filter</a:t>
            </a:r>
          </a:p>
          <a:p>
            <a:pPr algn="ctr"/>
            <a:r>
              <a:rPr lang="en-US">
                <a:solidFill>
                  <a:srgbClr val="7030A0"/>
                </a:solidFill>
              </a:rPr>
              <a:t>Wave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46375-1A85-E987-AA91-C898B96E9C35}"/>
              </a:ext>
            </a:extLst>
          </p:cNvPr>
          <p:cNvSpPr txBox="1"/>
          <p:nvPr/>
        </p:nvSpPr>
        <p:spPr>
          <a:xfrm>
            <a:off x="2411250" y="1543582"/>
            <a:ext cx="145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Complicated Wave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374961" y="6122120"/>
                <a:ext cx="22926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 Value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961" y="6122120"/>
                <a:ext cx="2292616" cy="369332"/>
              </a:xfrm>
              <a:prstGeom prst="rect">
                <a:avLst/>
              </a:prstGeom>
              <a:blipFill>
                <a:blip r:embed="rId10"/>
                <a:stretch>
                  <a:fillRect t="-8197" r="-10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8C9051-DB09-858E-0A21-0BEB3C2C59BE}"/>
              </a:ext>
            </a:extLst>
          </p:cNvPr>
          <p:cNvCxnSpPr>
            <a:cxnSpLocks/>
          </p:cNvCxnSpPr>
          <p:nvPr/>
        </p:nvCxnSpPr>
        <p:spPr>
          <a:xfrm>
            <a:off x="1907498" y="2189913"/>
            <a:ext cx="0" cy="24367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4635610" y="2153538"/>
            <a:ext cx="1649467" cy="83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259128" y="1840582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71904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193805" y="2740653"/>
            <a:ext cx="736737" cy="88729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>
            <a:cxnSpLocks/>
          </p:cNvCxnSpPr>
          <p:nvPr/>
        </p:nvCxnSpPr>
        <p:spPr>
          <a:xfrm flipV="1">
            <a:off x="5462745" y="4618007"/>
            <a:ext cx="314168" cy="186671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>
            <a:cxnSpLocks/>
          </p:cNvCxnSpPr>
          <p:nvPr/>
        </p:nvCxnSpPr>
        <p:spPr>
          <a:xfrm flipV="1">
            <a:off x="6272963" y="4438137"/>
            <a:ext cx="274675" cy="192423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1CA8AB-D289-7968-60A2-7739EF8C7390}"/>
              </a:ext>
            </a:extLst>
          </p:cNvPr>
          <p:cNvSpPr txBox="1"/>
          <p:nvPr/>
        </p:nvSpPr>
        <p:spPr>
          <a:xfrm>
            <a:off x="1412699" y="3044708"/>
            <a:ext cx="1133781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238BC-62A7-D9A9-4149-9D256DC6B7C0}"/>
              </a:ext>
            </a:extLst>
          </p:cNvPr>
          <p:cNvSpPr txBox="1"/>
          <p:nvPr/>
        </p:nvSpPr>
        <p:spPr>
          <a:xfrm>
            <a:off x="5186453" y="3044708"/>
            <a:ext cx="1133781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Number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F253EE-2DE5-A96D-499E-BF19ADE243EC}"/>
              </a:ext>
            </a:extLst>
          </p:cNvPr>
          <p:cNvCxnSpPr>
            <a:cxnSpLocks/>
          </p:cNvCxnSpPr>
          <p:nvPr/>
        </p:nvCxnSpPr>
        <p:spPr>
          <a:xfrm>
            <a:off x="3140358" y="2175015"/>
            <a:ext cx="0" cy="24367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5A19E5-209F-6793-BBD8-1247BDE9677A}"/>
              </a:ext>
            </a:extLst>
          </p:cNvPr>
          <p:cNvSpPr txBox="1"/>
          <p:nvPr/>
        </p:nvSpPr>
        <p:spPr>
          <a:xfrm>
            <a:off x="7301646" y="4555252"/>
            <a:ext cx="1407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See prior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744-BE2D-AAF8-94F4-D82BC927D7A3}"/>
              </a:ext>
            </a:extLst>
          </p:cNvPr>
          <p:cNvSpPr/>
          <p:nvPr/>
        </p:nvSpPr>
        <p:spPr>
          <a:xfrm>
            <a:off x="5462745" y="3578729"/>
            <a:ext cx="597388" cy="34126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F0336D3-11DD-4532-79BE-0C643FBB704C}"/>
              </a:ext>
            </a:extLst>
          </p:cNvPr>
          <p:cNvCxnSpPr>
            <a:endCxn id="54" idx="1"/>
          </p:cNvCxnSpPr>
          <p:nvPr/>
        </p:nvCxnSpPr>
        <p:spPr>
          <a:xfrm rot="5400000">
            <a:off x="4825997" y="4748037"/>
            <a:ext cx="1744590" cy="110104"/>
          </a:xfrm>
          <a:prstGeom prst="bentConnector4">
            <a:avLst>
              <a:gd name="adj1" fmla="val 22840"/>
              <a:gd name="adj2" fmla="val 589266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E8F7B-84C2-8432-860B-FEB20F42704D}"/>
              </a:ext>
            </a:extLst>
          </p:cNvPr>
          <p:cNvSpPr/>
          <p:nvPr/>
        </p:nvSpPr>
        <p:spPr>
          <a:xfrm>
            <a:off x="1707578" y="3578729"/>
            <a:ext cx="597388" cy="34126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40D99-ACEA-1B30-5F3C-024AA2A6309B}"/>
                  </a:ext>
                </a:extLst>
              </p:cNvPr>
              <p:cNvSpPr txBox="1"/>
              <p:nvPr/>
            </p:nvSpPr>
            <p:spPr>
              <a:xfrm>
                <a:off x="771277" y="5284326"/>
                <a:ext cx="34661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The </a:t>
                </a:r>
                <a:r>
                  <a:rPr lang="en-US" u="sng" dirty="0">
                    <a:solidFill>
                      <a:srgbClr val="FF0000"/>
                    </a:solidFill>
                  </a:rPr>
                  <a:t>first</a:t>
                </a:r>
                <a:r>
                  <a:rPr lang="en-US" dirty="0">
                    <a:solidFill>
                      <a:srgbClr val="FF0000"/>
                    </a:solidFill>
                  </a:rPr>
                  <a:t> DFT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should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rgbClr val="FF0000"/>
                    </a:solidFill>
                  </a:rPr>
                  <a:t> be multiplied by 2 while all later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must</a:t>
                </a:r>
                <a:r>
                  <a:rPr lang="en-US" dirty="0">
                    <a:solidFill>
                      <a:srgbClr val="FF0000"/>
                    </a:solidFill>
                  </a:rPr>
                  <a:t> be multiplied by 2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40D99-ACEA-1B30-5F3C-024AA2A63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7" y="5284326"/>
                <a:ext cx="3466172" cy="923330"/>
              </a:xfrm>
              <a:prstGeom prst="rect">
                <a:avLst/>
              </a:prstGeom>
              <a:blipFill>
                <a:blip r:embed="rId11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2DCB32B-2F70-13AD-BF1A-B565EC93D204}"/>
              </a:ext>
            </a:extLst>
          </p:cNvPr>
          <p:cNvSpPr/>
          <p:nvPr/>
        </p:nvSpPr>
        <p:spPr>
          <a:xfrm>
            <a:off x="5776913" y="5526157"/>
            <a:ext cx="283220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20EBBDD-61E4-C0A6-A118-1A2F1EF6998D}"/>
              </a:ext>
            </a:extLst>
          </p:cNvPr>
          <p:cNvCxnSpPr>
            <a:cxnSpLocks/>
            <a:stCxn id="34" idx="0"/>
            <a:endCxn id="14" idx="2"/>
          </p:cNvCxnSpPr>
          <p:nvPr/>
        </p:nvCxnSpPr>
        <p:spPr>
          <a:xfrm rot="16200000" flipH="1" flipV="1">
            <a:off x="4023617" y="3820750"/>
            <a:ext cx="867652" cy="3906160"/>
          </a:xfrm>
          <a:prstGeom prst="bentConnector5">
            <a:avLst>
              <a:gd name="adj1" fmla="val -26347"/>
              <a:gd name="adj2" fmla="val 28972"/>
              <a:gd name="adj3" fmla="val 12634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8D7A4A6-E2F7-6919-1C7D-098E16DCF404}"/>
              </a:ext>
            </a:extLst>
          </p:cNvPr>
          <p:cNvSpPr/>
          <p:nvPr/>
        </p:nvSpPr>
        <p:spPr>
          <a:xfrm>
            <a:off x="2462859" y="4360913"/>
            <a:ext cx="283220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5225DD6-424B-AD78-D40E-40DE7EFA7CDD}"/>
              </a:ext>
            </a:extLst>
          </p:cNvPr>
          <p:cNvCxnSpPr>
            <a:cxnSpLocks/>
            <a:stCxn id="14" idx="0"/>
            <a:endCxn id="25" idx="1"/>
          </p:cNvCxnSpPr>
          <p:nvPr/>
        </p:nvCxnSpPr>
        <p:spPr>
          <a:xfrm rot="16200000" flipV="1">
            <a:off x="2102896" y="4882859"/>
            <a:ext cx="761431" cy="41504"/>
          </a:xfrm>
          <a:prstGeom prst="bentConnector4">
            <a:avLst>
              <a:gd name="adj1" fmla="val 39363"/>
              <a:gd name="adj2" fmla="val 472649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00E304-B1D5-AFB5-8506-6F19AF3E90BF}"/>
                  </a:ext>
                </a:extLst>
              </p:cNvPr>
              <p:cNvSpPr txBox="1"/>
              <p:nvPr/>
            </p:nvSpPr>
            <p:spPr>
              <a:xfrm>
                <a:off x="4581686" y="1386007"/>
                <a:ext cx="158964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The integral of any cosine wave from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equals zero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00E304-B1D5-AFB5-8506-6F19AF3E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686" y="1386007"/>
                <a:ext cx="1589645" cy="738664"/>
              </a:xfrm>
              <a:prstGeom prst="rect">
                <a:avLst/>
              </a:prstGeom>
              <a:blipFill>
                <a:blip r:embed="rId12"/>
                <a:stretch>
                  <a:fillRect l="-1154" t="-820" r="-2308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C0108D9C-FED0-BF8A-2193-578FEA0342B1}"/>
              </a:ext>
            </a:extLst>
          </p:cNvPr>
          <p:cNvSpPr/>
          <p:nvPr/>
        </p:nvSpPr>
        <p:spPr>
          <a:xfrm>
            <a:off x="6320233" y="5340004"/>
            <a:ext cx="180579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17" grpId="0"/>
      <p:bldP spid="40" grpId="0"/>
      <p:bldP spid="41" grpId="0"/>
      <p:bldP spid="42" grpId="0"/>
      <p:bldP spid="53" grpId="0"/>
      <p:bldP spid="54" grpId="0" animBg="1"/>
      <p:bldP spid="55" grpId="0" animBg="1"/>
      <p:bldP spid="56" grpId="0" animBg="1"/>
      <p:bldP spid="5" grpId="0" animBg="1"/>
      <p:bldP spid="6" grpId="0" animBg="1"/>
      <p:bldP spid="10" grpId="0"/>
      <p:bldP spid="11" grpId="0" animBg="1"/>
      <p:bldP spid="16" grpId="0" animBg="1"/>
      <p:bldP spid="14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37212" y="1585838"/>
                <a:ext cx="3903889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12" y="1585838"/>
                <a:ext cx="3903889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7968C05-9282-A589-8B5E-0DB0542479CF}"/>
              </a:ext>
            </a:extLst>
          </p:cNvPr>
          <p:cNvGrpSpPr/>
          <p:nvPr/>
        </p:nvGrpSpPr>
        <p:grpSpPr>
          <a:xfrm>
            <a:off x="3745891" y="2890591"/>
            <a:ext cx="2747291" cy="1237079"/>
            <a:chOff x="5352466" y="2981275"/>
            <a:chExt cx="2747291" cy="12370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352466" y="3439230"/>
                  <a:ext cx="2747291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466" y="3439230"/>
                  <a:ext cx="2747291" cy="7791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5842983" y="298127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E6911D-B229-7D5C-DFA3-6E932C817ABF}"/>
              </a:ext>
            </a:extLst>
          </p:cNvPr>
          <p:cNvGrpSpPr/>
          <p:nvPr/>
        </p:nvGrpSpPr>
        <p:grpSpPr>
          <a:xfrm>
            <a:off x="3727237" y="4690164"/>
            <a:ext cx="2841355" cy="1277519"/>
            <a:chOff x="5094527" y="4780848"/>
            <a:chExt cx="2841355" cy="127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094527" y="5186910"/>
                  <a:ext cx="2841355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527" y="5186910"/>
                  <a:ext cx="2841355" cy="8714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5371910" y="4780848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EF977A-7200-8E09-B782-7D3B2CFABA3F}"/>
              </a:ext>
            </a:extLst>
          </p:cNvPr>
          <p:cNvGrpSpPr/>
          <p:nvPr/>
        </p:nvGrpSpPr>
        <p:grpSpPr>
          <a:xfrm>
            <a:off x="914190" y="2890591"/>
            <a:ext cx="2020938" cy="1004399"/>
            <a:chOff x="1309197" y="2981275"/>
            <a:chExt cx="2020938" cy="1004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FE10320-CD5D-4597-B4F1-761DAF87A8D8}"/>
                    </a:ext>
                  </a:extLst>
                </p:cNvPr>
                <p:cNvSpPr txBox="1"/>
                <p:nvPr/>
              </p:nvSpPr>
              <p:spPr>
                <a:xfrm>
                  <a:off x="1309197" y="3696556"/>
                  <a:ext cx="2020938" cy="289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FE10320-CD5D-4597-B4F1-761DAF87A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197" y="3696556"/>
                  <a:ext cx="2020938" cy="289118"/>
                </a:xfrm>
                <a:prstGeom prst="rect">
                  <a:avLst/>
                </a:prstGeom>
                <a:blipFill>
                  <a:blip r:embed="rId6"/>
                  <a:stretch>
                    <a:fillRect l="-1208" t="-6383" r="-1813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1436538" y="298127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67BA37-6323-B3C8-E045-AA432B222CD6}"/>
              </a:ext>
            </a:extLst>
          </p:cNvPr>
          <p:cNvGrpSpPr/>
          <p:nvPr/>
        </p:nvGrpSpPr>
        <p:grpSpPr>
          <a:xfrm>
            <a:off x="888542" y="4240939"/>
            <a:ext cx="2072234" cy="1606037"/>
            <a:chOff x="1283549" y="4331623"/>
            <a:chExt cx="2072234" cy="1606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EECEFD2-AE81-1D9E-E414-469345B93905}"/>
                    </a:ext>
                  </a:extLst>
                </p:cNvPr>
                <p:cNvSpPr txBox="1"/>
                <p:nvPr/>
              </p:nvSpPr>
              <p:spPr>
                <a:xfrm>
                  <a:off x="1283549" y="4331623"/>
                  <a:ext cx="2072234" cy="6300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EECEFD2-AE81-1D9E-E414-469345B93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3549" y="4331623"/>
                  <a:ext cx="2072234" cy="6300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8E548C-4A17-01E7-0CE8-375E9E2B2472}"/>
                    </a:ext>
                  </a:extLst>
                </p:cNvPr>
                <p:cNvSpPr txBox="1"/>
                <p:nvPr/>
              </p:nvSpPr>
              <p:spPr>
                <a:xfrm>
                  <a:off x="1301984" y="5307616"/>
                  <a:ext cx="2035365" cy="6300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8E548C-4A17-01E7-0CE8-375E9E2B2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984" y="5307616"/>
                  <a:ext cx="2035365" cy="6300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9124D7-48D8-917A-2495-96E4DDC236EC}"/>
                  </a:ext>
                </a:extLst>
              </p:cNvPr>
              <p:cNvSpPr txBox="1"/>
              <p:nvPr/>
            </p:nvSpPr>
            <p:spPr>
              <a:xfrm>
                <a:off x="6963255" y="3552107"/>
                <a:ext cx="16830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are the </a:t>
                </a:r>
                <a:r>
                  <a:rPr lang="en-US" i="1" dirty="0">
                    <a:solidFill>
                      <a:srgbClr val="0070C0"/>
                    </a:solidFill>
                  </a:rPr>
                  <a:t>real-valued 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sampled</a:t>
                </a:r>
                <a:r>
                  <a:rPr lang="en-US" dirty="0">
                    <a:solidFill>
                      <a:srgbClr val="0070C0"/>
                    </a:solidFill>
                  </a:rPr>
                  <a:t> wave amplitudes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9124D7-48D8-917A-2495-96E4DDC23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255" y="3552107"/>
                <a:ext cx="1683054" cy="1200329"/>
              </a:xfrm>
              <a:prstGeom prst="rect">
                <a:avLst/>
              </a:prstGeom>
              <a:blipFill>
                <a:blip r:embed="rId9"/>
                <a:stretch>
                  <a:fillRect t="-3046" r="-144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A68AAE-1BC0-2241-4F87-F238D3077F76}"/>
                  </a:ext>
                </a:extLst>
              </p:cNvPr>
              <p:cNvSpPr txBox="1"/>
              <p:nvPr/>
            </p:nvSpPr>
            <p:spPr>
              <a:xfrm>
                <a:off x="6899717" y="4931789"/>
                <a:ext cx="181013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are the </a:t>
                </a:r>
                <a:r>
                  <a:rPr lang="en-US" i="1" dirty="0">
                    <a:solidFill>
                      <a:srgbClr val="00B050"/>
                    </a:solidFill>
                  </a:rPr>
                  <a:t>complex</a:t>
                </a:r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r>
                  <a:rPr lang="en-US" u="sng" dirty="0">
                    <a:solidFill>
                      <a:srgbClr val="00B050"/>
                    </a:solidFill>
                  </a:rPr>
                  <a:t>amplitudes</a:t>
                </a:r>
                <a:r>
                  <a:rPr lang="en-US" dirty="0">
                    <a:solidFill>
                      <a:srgbClr val="00B050"/>
                    </a:solidFill>
                  </a:rPr>
                  <a:t> for each </a:t>
                </a:r>
                <a:r>
                  <a:rPr lang="en-US" b="1" dirty="0">
                    <a:solidFill>
                      <a:srgbClr val="00B050"/>
                    </a:solidFill>
                  </a:rPr>
                  <a:t>filter wave</a:t>
                </a:r>
                <a:r>
                  <a:rPr lang="en-US" dirty="0">
                    <a:solidFill>
                      <a:srgbClr val="00B050"/>
                    </a:solidFill>
                  </a:rPr>
                  <a:t>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A68AAE-1BC0-2241-4F87-F238D3077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717" y="4931789"/>
                <a:ext cx="1810131" cy="1477328"/>
              </a:xfrm>
              <a:prstGeom prst="rect">
                <a:avLst/>
              </a:prstGeom>
              <a:blipFill>
                <a:blip r:embed="rId10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23CA505-A09D-3274-5034-B4035B4DB9C3}"/>
              </a:ext>
            </a:extLst>
          </p:cNvPr>
          <p:cNvSpPr/>
          <p:nvPr/>
        </p:nvSpPr>
        <p:spPr>
          <a:xfrm>
            <a:off x="3684328" y="5081112"/>
            <a:ext cx="2927172" cy="946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9F7768-B32F-C722-D085-EE5A0A9C63F5}"/>
              </a:ext>
            </a:extLst>
          </p:cNvPr>
          <p:cNvSpPr/>
          <p:nvPr/>
        </p:nvSpPr>
        <p:spPr>
          <a:xfrm>
            <a:off x="3643474" y="3281539"/>
            <a:ext cx="2952124" cy="946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85DD49-CA63-F9DE-F1E7-CC0474B9A31F}"/>
                  </a:ext>
                </a:extLst>
              </p:cNvPr>
              <p:cNvSpPr txBox="1"/>
              <p:nvPr/>
            </p:nvSpPr>
            <p:spPr>
              <a:xfrm>
                <a:off x="6927605" y="2702504"/>
                <a:ext cx="1754355" cy="670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the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filter</a:t>
                </a:r>
                <a:r>
                  <a:rPr lang="en-US" dirty="0">
                    <a:solidFill>
                      <a:srgbClr val="7030A0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85DD49-CA63-F9DE-F1E7-CC0474B9A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605" y="2702504"/>
                <a:ext cx="1754355" cy="670248"/>
              </a:xfrm>
              <a:prstGeom prst="rect">
                <a:avLst/>
              </a:prstGeom>
              <a:blipFill>
                <a:blip r:embed="rId11"/>
                <a:stretch>
                  <a:fillRect t="-909" r="-17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AF4C873-FF02-3522-079C-7EAE3051A822}"/>
              </a:ext>
            </a:extLst>
          </p:cNvPr>
          <p:cNvSpPr/>
          <p:nvPr/>
        </p:nvSpPr>
        <p:spPr>
          <a:xfrm>
            <a:off x="4311818" y="1844704"/>
            <a:ext cx="80882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735C8E-1D7A-3BAB-2818-30449B6DEFA2}"/>
              </a:ext>
            </a:extLst>
          </p:cNvPr>
          <p:cNvSpPr/>
          <p:nvPr/>
        </p:nvSpPr>
        <p:spPr>
          <a:xfrm>
            <a:off x="864689" y="4477419"/>
            <a:ext cx="88423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CCD6A4-CC0B-BCE8-BBFD-BE548F3373F5}"/>
              </a:ext>
            </a:extLst>
          </p:cNvPr>
          <p:cNvSpPr/>
          <p:nvPr/>
        </p:nvSpPr>
        <p:spPr>
          <a:xfrm>
            <a:off x="864069" y="5441806"/>
            <a:ext cx="88423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111DB1-872C-AF60-3DF3-50904276C536}"/>
              </a:ext>
            </a:extLst>
          </p:cNvPr>
          <p:cNvSpPr/>
          <p:nvPr/>
        </p:nvSpPr>
        <p:spPr>
          <a:xfrm>
            <a:off x="5684360" y="1844450"/>
            <a:ext cx="80882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20253D6-7F66-C7B9-2DE0-E616535DBB59}"/>
              </a:ext>
            </a:extLst>
          </p:cNvPr>
          <p:cNvCxnSpPr>
            <a:stCxn id="16" idx="1"/>
            <a:endCxn id="7" idx="0"/>
          </p:cNvCxnSpPr>
          <p:nvPr/>
        </p:nvCxnSpPr>
        <p:spPr>
          <a:xfrm rot="10800000" flipH="1">
            <a:off x="864689" y="1844705"/>
            <a:ext cx="3851540" cy="2789803"/>
          </a:xfrm>
          <a:prstGeom prst="bentConnector4">
            <a:avLst>
              <a:gd name="adj1" fmla="val -5935"/>
              <a:gd name="adj2" fmla="val 11645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0AF4EAC-38F9-E730-2941-28CC6F6648EB}"/>
              </a:ext>
            </a:extLst>
          </p:cNvPr>
          <p:cNvCxnSpPr>
            <a:cxnSpLocks/>
            <a:stCxn id="23" idx="1"/>
            <a:endCxn id="24" idx="0"/>
          </p:cNvCxnSpPr>
          <p:nvPr/>
        </p:nvCxnSpPr>
        <p:spPr>
          <a:xfrm rot="10800000" flipH="1">
            <a:off x="864069" y="1844450"/>
            <a:ext cx="5224702" cy="3754444"/>
          </a:xfrm>
          <a:prstGeom prst="bentConnector4">
            <a:avLst>
              <a:gd name="adj1" fmla="val -9854"/>
              <a:gd name="adj2" fmla="val 1196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C856A2-FAC4-85AB-9804-5E5500379827}"/>
                  </a:ext>
                </a:extLst>
              </p:cNvPr>
              <p:cNvSpPr txBox="1"/>
              <p:nvPr/>
            </p:nvSpPr>
            <p:spPr>
              <a:xfrm>
                <a:off x="6927605" y="1876818"/>
                <a:ext cx="17543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number of samples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C856A2-FAC4-85AB-9804-5E550037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605" y="1876818"/>
                <a:ext cx="1754355" cy="646331"/>
              </a:xfrm>
              <a:prstGeom prst="rect">
                <a:avLst/>
              </a:prstGeom>
              <a:blipFill>
                <a:blip r:embed="rId12"/>
                <a:stretch>
                  <a:fillRect t="-5660" r="-451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80F3AAD9-D053-B9FA-85ED-255FE574F74F}"/>
              </a:ext>
            </a:extLst>
          </p:cNvPr>
          <p:cNvSpPr/>
          <p:nvPr/>
        </p:nvSpPr>
        <p:spPr>
          <a:xfrm>
            <a:off x="5536406" y="5350565"/>
            <a:ext cx="226196" cy="248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6EC298-157C-46DC-B5AA-8F67233A99C3}"/>
              </a:ext>
            </a:extLst>
          </p:cNvPr>
          <p:cNvSpPr/>
          <p:nvPr/>
        </p:nvSpPr>
        <p:spPr>
          <a:xfrm>
            <a:off x="5634038" y="3581400"/>
            <a:ext cx="195262" cy="2262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0000293-44D1-125C-2276-84469BD0A528}"/>
              </a:ext>
            </a:extLst>
          </p:cNvPr>
          <p:cNvCxnSpPr>
            <a:stCxn id="46" idx="2"/>
            <a:endCxn id="45" idx="0"/>
          </p:cNvCxnSpPr>
          <p:nvPr/>
        </p:nvCxnSpPr>
        <p:spPr>
          <a:xfrm rot="5400000">
            <a:off x="4919114" y="4538010"/>
            <a:ext cx="1542946" cy="82165"/>
          </a:xfrm>
          <a:prstGeom prst="bentConnector3">
            <a:avLst>
              <a:gd name="adj1" fmla="val 422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70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 animBg="1"/>
      <p:bldP spid="33" grpId="0" animBg="1"/>
      <p:bldP spid="13" grpId="0"/>
      <p:bldP spid="39" grpId="0"/>
      <p:bldP spid="45" grpId="0" animBg="1"/>
      <p:bldP spid="45" grpId="1" animBg="1"/>
      <p:bldP spid="46" grpId="0" animBg="1"/>
      <p:bldP spid="4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A908B0-42C6-F2E5-7544-E156383CD1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38" y="2210795"/>
            <a:ext cx="6209524" cy="33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D594-914B-4909-9924-1DA2C806D59F}"/>
              </a:ext>
            </a:extLst>
          </p:cNvPr>
          <p:cNvSpPr txBox="1"/>
          <p:nvPr/>
        </p:nvSpPr>
        <p:spPr>
          <a:xfrm>
            <a:off x="5223424" y="1875355"/>
            <a:ext cx="3181105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generally not privy to the underlying formula that generated the measured (complicated) wave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5D27A9-D943-B619-7D69-159CCB69AD34}"/>
              </a:ext>
            </a:extLst>
          </p:cNvPr>
          <p:cNvGrpSpPr/>
          <p:nvPr/>
        </p:nvGrpSpPr>
        <p:grpSpPr>
          <a:xfrm>
            <a:off x="2397591" y="4439789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D2C585C-574A-7327-7D23-348FD32EB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116A86-CEFD-2B39-0D40-209E512AB12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22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A5F76-0187-2B95-E082-AD8D8462FD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00" y="1406407"/>
            <a:ext cx="7010799" cy="51849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C96B93-F644-C0A3-78D8-64D960287797}"/>
              </a:ext>
            </a:extLst>
          </p:cNvPr>
          <p:cNvGrpSpPr/>
          <p:nvPr/>
        </p:nvGrpSpPr>
        <p:grpSpPr>
          <a:xfrm>
            <a:off x="3978498" y="1579020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EC3C6A4-8E77-60BD-63D8-144694078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1ADCB1-7027-60F9-0FAC-D1C4375983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DF63C4-58E9-6E91-2C97-56A7560912BF}"/>
              </a:ext>
            </a:extLst>
          </p:cNvPr>
          <p:cNvGrpSpPr/>
          <p:nvPr/>
        </p:nvGrpSpPr>
        <p:grpSpPr>
          <a:xfrm>
            <a:off x="3141854" y="1795490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3A78AF-D94F-D47B-D6DA-6B74885495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C69E40-0EB1-E059-A643-E90CB0A57EB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6A6588-C503-C2A7-A3F6-AF36C1FEFB09}"/>
              </a:ext>
            </a:extLst>
          </p:cNvPr>
          <p:cNvGrpSpPr/>
          <p:nvPr/>
        </p:nvGrpSpPr>
        <p:grpSpPr>
          <a:xfrm>
            <a:off x="7310094" y="2228430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6B8D15-027E-99C0-771C-47A925DA6C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F64E02-D051-F3E0-E596-CE0904701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E4795C3-DFC2-AB59-8330-644E50D1C1C7}"/>
              </a:ext>
            </a:extLst>
          </p:cNvPr>
          <p:cNvSpPr/>
          <p:nvPr/>
        </p:nvSpPr>
        <p:spPr>
          <a:xfrm>
            <a:off x="5860111" y="2297927"/>
            <a:ext cx="1264258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331CC2-4D6E-CD8F-C46F-3969F2126B2F}"/>
              </a:ext>
            </a:extLst>
          </p:cNvPr>
          <p:cNvGrpSpPr/>
          <p:nvPr/>
        </p:nvGrpSpPr>
        <p:grpSpPr>
          <a:xfrm>
            <a:off x="2481376" y="244309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7BB033-45CF-E87E-3146-907BED92519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12AAF3-7613-92F1-82DF-82245A1E3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068E38-6F14-78F9-DD6D-5A4C7CCAD4CD}"/>
              </a:ext>
            </a:extLst>
          </p:cNvPr>
          <p:cNvGrpSpPr/>
          <p:nvPr/>
        </p:nvGrpSpPr>
        <p:grpSpPr>
          <a:xfrm>
            <a:off x="5532918" y="306685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5DE4C3-D0BD-D774-3DCC-7A4F3E6F133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FCFCC0-5991-21CF-0E2E-34EEBF360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1E09E1-45C8-728E-B7FD-8C421855CDD6}"/>
              </a:ext>
            </a:extLst>
          </p:cNvPr>
          <p:cNvGrpSpPr/>
          <p:nvPr/>
        </p:nvGrpSpPr>
        <p:grpSpPr>
          <a:xfrm>
            <a:off x="8016826" y="3288938"/>
            <a:ext cx="818869" cy="369332"/>
            <a:chOff x="2157212" y="5360480"/>
            <a:chExt cx="8188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31B694-E654-1903-6283-8100B93F497E}"/>
                </a:ext>
              </a:extLst>
            </p:cNvPr>
            <p:cNvSpPr txBox="1"/>
            <p:nvPr/>
          </p:nvSpPr>
          <p:spPr>
            <a:xfrm>
              <a:off x="2592623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5E3637B-CC08-490C-1F96-A216EA536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3541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6BC7C1C-8102-B7BD-F58B-A34E7DDCE1FE}"/>
              </a:ext>
            </a:extLst>
          </p:cNvPr>
          <p:cNvSpPr/>
          <p:nvPr/>
        </p:nvSpPr>
        <p:spPr>
          <a:xfrm>
            <a:off x="3394628" y="3365500"/>
            <a:ext cx="1691722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194EA7-3E80-D857-21F0-ED67FEDE2606}"/>
              </a:ext>
            </a:extLst>
          </p:cNvPr>
          <p:cNvSpPr/>
          <p:nvPr/>
        </p:nvSpPr>
        <p:spPr>
          <a:xfrm>
            <a:off x="5105400" y="3365500"/>
            <a:ext cx="228600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5243FD-2644-CBEA-B1EC-1E965AA149BC}"/>
              </a:ext>
            </a:extLst>
          </p:cNvPr>
          <p:cNvSpPr txBox="1"/>
          <p:nvPr/>
        </p:nvSpPr>
        <p:spPr>
          <a:xfrm>
            <a:off x="5371185" y="3703903"/>
            <a:ext cx="229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2 rows x 1000 columns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E71DEA-DD8C-E5C8-A94D-6A7F2166EF7D}"/>
              </a:ext>
            </a:extLst>
          </p:cNvPr>
          <p:cNvSpPr txBox="1"/>
          <p:nvPr/>
        </p:nvSpPr>
        <p:spPr>
          <a:xfrm>
            <a:off x="5371185" y="4060609"/>
            <a:ext cx="229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1000 rows x 2 columns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E199C8-9879-4B4D-4957-08A70345A922}"/>
              </a:ext>
            </a:extLst>
          </p:cNvPr>
          <p:cNvSpPr/>
          <p:nvPr/>
        </p:nvSpPr>
        <p:spPr>
          <a:xfrm>
            <a:off x="1468155" y="3360913"/>
            <a:ext cx="1872739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0E072F-6347-5833-E6A9-6E3F85456D10}"/>
              </a:ext>
            </a:extLst>
          </p:cNvPr>
          <p:cNvSpPr/>
          <p:nvPr/>
        </p:nvSpPr>
        <p:spPr>
          <a:xfrm>
            <a:off x="5431660" y="3367263"/>
            <a:ext cx="1159640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13C524-7D2C-89F2-74AF-A015521D01FD}"/>
              </a:ext>
            </a:extLst>
          </p:cNvPr>
          <p:cNvSpPr/>
          <p:nvPr/>
        </p:nvSpPr>
        <p:spPr>
          <a:xfrm>
            <a:off x="6638210" y="3360913"/>
            <a:ext cx="1264257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E46FFD-BEB9-89AB-9859-CD7DA19E6A60}"/>
              </a:ext>
            </a:extLst>
          </p:cNvPr>
          <p:cNvGrpSpPr/>
          <p:nvPr/>
        </p:nvGrpSpPr>
        <p:grpSpPr>
          <a:xfrm>
            <a:off x="5219700" y="441731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3C2117F-6E26-F0FA-F276-593B40F5FF1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C908C82-B4EA-4315-AB3F-98BD4C2CA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175ED3E-8B7A-076B-3240-5046BBA3A497}"/>
              </a:ext>
            </a:extLst>
          </p:cNvPr>
          <p:cNvSpPr txBox="1"/>
          <p:nvPr/>
        </p:nvSpPr>
        <p:spPr>
          <a:xfrm>
            <a:off x="5198214" y="1826268"/>
            <a:ext cx="2519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Avoid duplicate endpoints</a:t>
            </a:r>
          </a:p>
        </p:txBody>
      </p:sp>
    </p:spTree>
    <p:extLst>
      <p:ext uri="{BB962C8B-B14F-4D97-AF65-F5344CB8AC3E}">
        <p14:creationId xmlns:p14="http://schemas.microsoft.com/office/powerpoint/2010/main" val="129553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4" grpId="0" animBg="1"/>
      <p:bldP spid="36" grpId="0" animBg="1"/>
      <p:bldP spid="37" grpId="0"/>
      <p:bldP spid="38" grpId="0"/>
      <p:bldP spid="39" grpId="0" animBg="1"/>
      <p:bldP spid="40" grpId="0" animBg="1"/>
      <p:bldP spid="41" grpId="0" animBg="1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What appears to be a </a:t>
            </a:r>
            <a:r>
              <a:rPr lang="en-US" sz="2400" b="1">
                <a:solidFill>
                  <a:srgbClr val="FF0000"/>
                </a:solidFill>
              </a:rPr>
              <a:t>complicated</a:t>
            </a:r>
            <a:r>
              <a:rPr lang="en-US" sz="2400"/>
              <a:t> waveform might be just a series of </a:t>
            </a:r>
            <a:r>
              <a:rPr lang="en-US" sz="2400" b="1">
                <a:solidFill>
                  <a:srgbClr val="00B050"/>
                </a:solidFill>
              </a:rPr>
              <a:t>simple</a:t>
            </a:r>
            <a:r>
              <a:rPr lang="en-US" sz="240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Underneath the perceived </a:t>
            </a:r>
            <a:r>
              <a:rPr lang="en-US" sz="2400" b="1">
                <a:solidFill>
                  <a:srgbClr val="0070C0"/>
                </a:solidFill>
              </a:rPr>
              <a:t>random</a:t>
            </a:r>
            <a:r>
              <a:rPr lang="en-US" sz="240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These simple waves may individually convey </a:t>
            </a:r>
            <a:r>
              <a:rPr lang="en-US" sz="2400" b="1">
                <a:solidFill>
                  <a:srgbClr val="7030A0"/>
                </a:solidFill>
              </a:rPr>
              <a:t>some important knowledge</a:t>
            </a:r>
            <a:r>
              <a:rPr lang="en-US" sz="2400"/>
              <a:t> about the true </a:t>
            </a:r>
            <a:r>
              <a:rPr lang="en-US" sz="2400" u="sng"/>
              <a:t>nature</a:t>
            </a:r>
            <a:r>
              <a:rPr lang="en-US" sz="240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The process of determining the underlying simple waveforms that make up a complicated wave is called </a:t>
            </a:r>
            <a:r>
              <a:rPr lang="en-US" sz="2400" b="1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EB802-FB3D-7320-FA6C-66EC16E3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09167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>
                <a:latin typeface="+mn-lt"/>
              </a:rPr>
              <a:t> make_samples.py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063710" y="2392893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obvious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BA5BE8-8FA2-044B-B85D-C843AC3C6B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095" y="1338913"/>
            <a:ext cx="4123809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2740683" y="2512483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83" y="2512483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5188729" y="2512482"/>
                <a:ext cx="193610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729" y="2512482"/>
                <a:ext cx="193610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3358557" y="1955800"/>
            <a:ext cx="1419818" cy="19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4958992" y="1962529"/>
            <a:ext cx="1571983" cy="19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3678437" y="2122453"/>
            <a:ext cx="359833" cy="42022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5774332" y="2130030"/>
            <a:ext cx="353103" cy="41179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3858354" y="4099873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We now wish to analyze the sample data through the lens of </a:t>
            </a:r>
            <a:r>
              <a:rPr lang="en-US" sz="2400" b="1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We know that Mother Nature often shows us only her complicated side, and our job as scientists is to </a:t>
            </a:r>
            <a:r>
              <a:rPr lang="en-US" sz="2400" b="1" i="1"/>
              <a:t>unravel</a:t>
            </a:r>
            <a:r>
              <a:rPr lang="en-US" sz="2400"/>
              <a:t> those mysteries – to get to the simplicity and beauty </a:t>
            </a:r>
            <a:r>
              <a:rPr lang="en-US" sz="2400" u="sng"/>
              <a:t>hiding</a:t>
            </a:r>
            <a:r>
              <a:rPr lang="en-US" sz="240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Often the true nature of </a:t>
            </a:r>
            <a:r>
              <a:rPr lang="en-US" sz="2400" b="1">
                <a:solidFill>
                  <a:srgbClr val="0070C0"/>
                </a:solidFill>
              </a:rPr>
              <a:t>the underlying physical laws </a:t>
            </a:r>
            <a:r>
              <a:rPr lang="en-US" sz="2400"/>
              <a:t>generating the measured data can be better understood by </a:t>
            </a:r>
            <a:r>
              <a:rPr lang="en-US" sz="2400" b="1">
                <a:solidFill>
                  <a:srgbClr val="00B050"/>
                </a:solidFill>
              </a:rPr>
              <a:t>identifying the simple waves </a:t>
            </a:r>
            <a:r>
              <a:rPr lang="en-US" sz="2400"/>
              <a:t>that (when in superposition) </a:t>
            </a:r>
            <a:r>
              <a:rPr lang="en-US" sz="2400" i="1"/>
              <a:t>appear</a:t>
            </a:r>
            <a:r>
              <a:rPr lang="en-US" sz="240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Fourier Analysis is </a:t>
            </a:r>
            <a:r>
              <a:rPr lang="en-US" sz="2400" b="1"/>
              <a:t>the</a:t>
            </a:r>
            <a:r>
              <a:rPr lang="en-US" sz="2400"/>
              <a:t> microscope of scientific computing – it is one of the most powerful methods we have in our toolbox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78F1A-5E26-1B6D-3857-CC8BC74BA7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09" y="1690689"/>
            <a:ext cx="6552381" cy="441904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FD48DEA-ABFF-1E6D-DA20-941FC31F8F60}"/>
              </a:ext>
            </a:extLst>
          </p:cNvPr>
          <p:cNvGrpSpPr/>
          <p:nvPr/>
        </p:nvGrpSpPr>
        <p:grpSpPr>
          <a:xfrm>
            <a:off x="3286734" y="577221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B70AC3B-D43D-DB85-D408-9292F6BCA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6646E4-0FA1-089B-FF62-00DF6ED6A9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36489A-B31B-D96A-EE99-B39A43E25B6A}"/>
              </a:ext>
            </a:extLst>
          </p:cNvPr>
          <p:cNvGrpSpPr/>
          <p:nvPr/>
        </p:nvGrpSpPr>
        <p:grpSpPr>
          <a:xfrm>
            <a:off x="3357397" y="165888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2E807E-46C7-ACA4-2EAB-971642B2D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ECDB9B-EA5E-5FD7-3A79-0C7E9F08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B57801-0C8E-9CA5-EB0D-FF899C129A5F}"/>
              </a:ext>
            </a:extLst>
          </p:cNvPr>
          <p:cNvGrpSpPr/>
          <p:nvPr/>
        </p:nvGrpSpPr>
        <p:grpSpPr>
          <a:xfrm>
            <a:off x="6464317" y="2124591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1E5A90-EE58-3B09-635B-9716B4AE1E7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650FEF-30E8-4E72-4F28-65628E223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013812F-1B30-77A1-24D9-43A5B6A48867}"/>
              </a:ext>
            </a:extLst>
          </p:cNvPr>
          <p:cNvSpPr/>
          <p:nvPr/>
        </p:nvSpPr>
        <p:spPr>
          <a:xfrm>
            <a:off x="1781092" y="2406016"/>
            <a:ext cx="1741336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F39C7F-E9AC-33F6-B55A-2EEE6949AE26}"/>
              </a:ext>
            </a:extLst>
          </p:cNvPr>
          <p:cNvGrpSpPr/>
          <p:nvPr/>
        </p:nvGrpSpPr>
        <p:grpSpPr>
          <a:xfrm>
            <a:off x="6464978" y="2807733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6CEDB-A492-7A8F-657B-B87129F34E9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5A6FD7-1B97-A398-28F2-1028585EF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3414A0-FB3A-EB51-F37E-AC6ABFC30377}"/>
              </a:ext>
            </a:extLst>
          </p:cNvPr>
          <p:cNvGrpSpPr/>
          <p:nvPr/>
        </p:nvGrpSpPr>
        <p:grpSpPr>
          <a:xfrm>
            <a:off x="6319276" y="3026121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49BCED-D0EB-3F7A-E95A-D2A28FFB76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A5B8CBF-09C5-F8AE-A846-4BC4D46F68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7128DB4-01C0-F03C-02C2-A4AFC12080B0}"/>
              </a:ext>
            </a:extLst>
          </p:cNvPr>
          <p:cNvGrpSpPr/>
          <p:nvPr/>
        </p:nvGrpSpPr>
        <p:grpSpPr>
          <a:xfrm>
            <a:off x="7791640" y="3492863"/>
            <a:ext cx="1076632" cy="369332"/>
            <a:chOff x="2157212" y="5373058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0123CB-9699-CA37-5505-EF3CF05D6AB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2E56CA-F81E-0400-EB36-C4249B0B4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4A1C338-097A-0340-4830-EF2870B7E737}"/>
              </a:ext>
            </a:extLst>
          </p:cNvPr>
          <p:cNvSpPr/>
          <p:nvPr/>
        </p:nvSpPr>
        <p:spPr>
          <a:xfrm>
            <a:off x="5440565" y="3543157"/>
            <a:ext cx="2227060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C65DB6-8B1D-D49D-308D-15F4BF2F2988}"/>
              </a:ext>
            </a:extLst>
          </p:cNvPr>
          <p:cNvGrpSpPr/>
          <p:nvPr/>
        </p:nvGrpSpPr>
        <p:grpSpPr>
          <a:xfrm>
            <a:off x="5819369" y="3940114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14B11B-0576-9C63-4E47-F25B89F27B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7CCC80-BDEB-5AF3-D776-955AFFC0B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7A956E2-865E-5911-EAC7-D7DE993C328D}"/>
              </a:ext>
            </a:extLst>
          </p:cNvPr>
          <p:cNvSpPr/>
          <p:nvPr/>
        </p:nvSpPr>
        <p:spPr>
          <a:xfrm>
            <a:off x="4705839" y="4002679"/>
            <a:ext cx="135242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986515-A4CA-DA37-A8F8-F417FD6A3499}"/>
              </a:ext>
            </a:extLst>
          </p:cNvPr>
          <p:cNvGrpSpPr/>
          <p:nvPr/>
        </p:nvGrpSpPr>
        <p:grpSpPr>
          <a:xfrm>
            <a:off x="5063649" y="4171904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2B390B-8D8D-A5B7-BD9A-9D2048EB9E4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B381AF3-75A1-AA74-C289-B1DB4AC45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7D56653-D9D4-4974-8960-92F2FC3EDC80}"/>
              </a:ext>
            </a:extLst>
          </p:cNvPr>
          <p:cNvGrpSpPr/>
          <p:nvPr/>
        </p:nvGrpSpPr>
        <p:grpSpPr>
          <a:xfrm>
            <a:off x="6417812" y="4400416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3AB78D-6724-2D63-2C8F-45A0523E88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E961247-B4BF-D15D-A9EA-C4AAA40E5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5283EA-DE6A-6B61-C207-D661F533CABA}"/>
              </a:ext>
            </a:extLst>
          </p:cNvPr>
          <p:cNvGrpSpPr/>
          <p:nvPr/>
        </p:nvGrpSpPr>
        <p:grpSpPr>
          <a:xfrm>
            <a:off x="6065836" y="4632434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DA076E-91CE-342D-4252-B6C23CC1F3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E4FD4DA-616B-38D5-041E-B0992D7C0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36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52D32D-DDF8-C50A-87B5-EE0A04F600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45" y="1456854"/>
            <a:ext cx="6171429" cy="513333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E82B4A1-0E81-EE9B-8D46-C1AF57DD327B}"/>
              </a:ext>
            </a:extLst>
          </p:cNvPr>
          <p:cNvGrpSpPr/>
          <p:nvPr/>
        </p:nvGrpSpPr>
        <p:grpSpPr>
          <a:xfrm>
            <a:off x="3119757" y="1456854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08385E7-2593-6C0A-2753-056E685BD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913D57C-325B-BDFF-BCA4-E049B1F0EEF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56E90CC9-BF99-F132-8165-C0EDACAE9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436" y="1718094"/>
            <a:ext cx="2430154" cy="79652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F48C7CFA-73B7-FF98-4644-F5B8024381E2}"/>
              </a:ext>
            </a:extLst>
          </p:cNvPr>
          <p:cNvGrpSpPr/>
          <p:nvPr/>
        </p:nvGrpSpPr>
        <p:grpSpPr>
          <a:xfrm>
            <a:off x="5131437" y="2369705"/>
            <a:ext cx="1076632" cy="369332"/>
            <a:chOff x="4704120" y="2356972"/>
            <a:chExt cx="1076632" cy="36933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AF1B9CE-4813-34F1-0720-AD8EED44C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4E3AEA8-E6EC-48DA-AEC9-93EA0A46AB1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27A9E6B1-622B-2350-2D0A-1B6D67F8CE7A}"/>
              </a:ext>
            </a:extLst>
          </p:cNvPr>
          <p:cNvSpPr/>
          <p:nvPr/>
        </p:nvSpPr>
        <p:spPr>
          <a:xfrm>
            <a:off x="4543426" y="1974551"/>
            <a:ext cx="1500188" cy="238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B6E12DC-6BF2-20BE-B5EE-D0C996507B2E}"/>
              </a:ext>
            </a:extLst>
          </p:cNvPr>
          <p:cNvGrpSpPr/>
          <p:nvPr/>
        </p:nvGrpSpPr>
        <p:grpSpPr>
          <a:xfrm>
            <a:off x="6630187" y="2600896"/>
            <a:ext cx="1068643" cy="369332"/>
            <a:chOff x="3647644" y="4910075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C611838-C994-EF18-769F-2E2BF1AE8E4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33E8B59-BE8D-17D5-8978-9E309A3AE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D6B1476-F205-B8E4-356E-8C11642DC629}"/>
              </a:ext>
            </a:extLst>
          </p:cNvPr>
          <p:cNvGrpSpPr/>
          <p:nvPr/>
        </p:nvGrpSpPr>
        <p:grpSpPr>
          <a:xfrm>
            <a:off x="6766702" y="2830919"/>
            <a:ext cx="1064340" cy="369332"/>
            <a:chOff x="3647644" y="5421073"/>
            <a:chExt cx="1064340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24D4BF4-22CF-B254-ABF4-FFB16DFB72D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3CBB7F2-5F4B-A8D2-813E-C1827EA07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686BA36-A2FA-AE07-6FE2-494371718251}"/>
              </a:ext>
            </a:extLst>
          </p:cNvPr>
          <p:cNvGrpSpPr/>
          <p:nvPr/>
        </p:nvGrpSpPr>
        <p:grpSpPr>
          <a:xfrm>
            <a:off x="6704209" y="3051972"/>
            <a:ext cx="1068643" cy="369332"/>
            <a:chOff x="3647644" y="5359159"/>
            <a:chExt cx="106864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BDE947C-7EC4-10D7-30F9-3999727BFA2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D149C86-31D9-4EFF-6B88-7573B4810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6B35B7A-D2BF-988E-EBF4-E7C0811AB856}"/>
              </a:ext>
            </a:extLst>
          </p:cNvPr>
          <p:cNvGrpSpPr/>
          <p:nvPr/>
        </p:nvGrpSpPr>
        <p:grpSpPr>
          <a:xfrm>
            <a:off x="3790038" y="3300094"/>
            <a:ext cx="1076632" cy="369332"/>
            <a:chOff x="2157212" y="5373058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5E174CC-6403-EBBF-6D19-38DD9B57FCC4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B696465-417D-60B8-314F-08901E278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18EB4D5-34CD-7069-10EF-403A7ECD447B}"/>
              </a:ext>
            </a:extLst>
          </p:cNvPr>
          <p:cNvGrpSpPr/>
          <p:nvPr/>
        </p:nvGrpSpPr>
        <p:grpSpPr>
          <a:xfrm>
            <a:off x="5637177" y="3500720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99C2718-DC3C-28BD-158A-15F7967CEF8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3300F31-41A0-5428-720C-64D8DC6C2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3BB8A6C-C406-84F9-6EF4-368F03FA24DF}"/>
              </a:ext>
            </a:extLst>
          </p:cNvPr>
          <p:cNvGrpSpPr/>
          <p:nvPr/>
        </p:nvGrpSpPr>
        <p:grpSpPr>
          <a:xfrm>
            <a:off x="2316397" y="3733092"/>
            <a:ext cx="1076632" cy="369332"/>
            <a:chOff x="2157212" y="5356391"/>
            <a:chExt cx="1076632" cy="36933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FC1C7B-002C-74EC-A330-37CC23FE8E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BDFD973-1D4D-67ED-C67C-31011B1A6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58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52D32D-DDF8-C50A-87B5-EE0A04F600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45" y="1456854"/>
            <a:ext cx="6171429" cy="513333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6E90CC9-BF99-F132-8165-C0EDACAE9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436" y="1718094"/>
            <a:ext cx="2430154" cy="796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81DEBC-99BC-FE4B-6087-8A14BE560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36" y="4531142"/>
            <a:ext cx="2430154" cy="7644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A77AC7E-F971-3A2D-A23B-96B1003DC098}"/>
              </a:ext>
            </a:extLst>
          </p:cNvPr>
          <p:cNvGrpSpPr/>
          <p:nvPr/>
        </p:nvGrpSpPr>
        <p:grpSpPr>
          <a:xfrm>
            <a:off x="2638961" y="442388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B1EC3BD-C957-A760-B727-9C7466708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F56440-8B2F-60D3-7B85-C611F7E054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0F515E-B4D1-CD90-35D7-6C053C704F57}"/>
              </a:ext>
            </a:extLst>
          </p:cNvPr>
          <p:cNvGrpSpPr/>
          <p:nvPr/>
        </p:nvGrpSpPr>
        <p:grpSpPr>
          <a:xfrm>
            <a:off x="3254031" y="4870481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213050-59D3-0201-2727-5DE2BF8BB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53DCA8-5CD9-5DB0-A8C0-3D1354839E1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8E4932-AE9A-4514-7D87-41000C9424F0}"/>
              </a:ext>
            </a:extLst>
          </p:cNvPr>
          <p:cNvGrpSpPr/>
          <p:nvPr/>
        </p:nvGrpSpPr>
        <p:grpSpPr>
          <a:xfrm>
            <a:off x="5299825" y="532958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D66D5-040A-2DE2-59EB-B7A39DF91A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EF4740-3F90-C433-1EF4-C7C1B27B2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F07C6C-0C77-882F-93F7-C0B0A537BCAC}"/>
              </a:ext>
            </a:extLst>
          </p:cNvPr>
          <p:cNvGrpSpPr/>
          <p:nvPr/>
        </p:nvGrpSpPr>
        <p:grpSpPr>
          <a:xfrm>
            <a:off x="6365547" y="5590675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0FF0B6-DD63-D2BD-98EE-621948F8071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1853E0-341B-618C-6FFD-402B589DB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93FD8B-1AF9-6E1E-6C9F-85CB4B162BDC}"/>
              </a:ext>
            </a:extLst>
          </p:cNvPr>
          <p:cNvGrpSpPr/>
          <p:nvPr/>
        </p:nvGrpSpPr>
        <p:grpSpPr>
          <a:xfrm>
            <a:off x="6970791" y="5798046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2BFD53-F8F9-0C27-BE23-C5F5A41F09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1ABD116-4062-66C4-C597-D415E0A687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976450-37B8-B733-9286-20B1D6618122}"/>
              </a:ext>
            </a:extLst>
          </p:cNvPr>
          <p:cNvGrpSpPr/>
          <p:nvPr/>
        </p:nvGrpSpPr>
        <p:grpSpPr>
          <a:xfrm>
            <a:off x="6783745" y="6040195"/>
            <a:ext cx="1076632" cy="369332"/>
            <a:chOff x="2157212" y="5373058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CFFB84-C667-E391-ACD1-802BC508D6C6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3EDDDE-B8ED-FFE3-B6B5-286B4B027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85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E467D4-64D3-DBE5-06B5-96B86D06C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00" y="1580663"/>
            <a:ext cx="6600000" cy="48857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69AE635-52A2-737B-E126-36E11E15197F}"/>
              </a:ext>
            </a:extLst>
          </p:cNvPr>
          <p:cNvGrpSpPr/>
          <p:nvPr/>
        </p:nvGrpSpPr>
        <p:grpSpPr>
          <a:xfrm>
            <a:off x="3159515" y="1776103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C2CDF59-1909-2143-72DE-9A1D057A6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12BD3A-808D-C5FD-020D-C010BEBC30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6C4C2F-FE79-EEE7-39DE-F98C0086DAFA}"/>
              </a:ext>
            </a:extLst>
          </p:cNvPr>
          <p:cNvGrpSpPr/>
          <p:nvPr/>
        </p:nvGrpSpPr>
        <p:grpSpPr>
          <a:xfrm>
            <a:off x="6316180" y="2459230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B79D03-7D00-7EC7-EC1B-FE874A87F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1D803-9E99-9595-B1F4-8F2485AA46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81C9194-9F4B-3A87-CDE0-6449656015CC}"/>
              </a:ext>
            </a:extLst>
          </p:cNvPr>
          <p:cNvSpPr/>
          <p:nvPr/>
        </p:nvSpPr>
        <p:spPr>
          <a:xfrm>
            <a:off x="5107781" y="2544417"/>
            <a:ext cx="964408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51130-2887-7F9C-ABC5-DED35E3FDD41}"/>
              </a:ext>
            </a:extLst>
          </p:cNvPr>
          <p:cNvSpPr/>
          <p:nvPr/>
        </p:nvSpPr>
        <p:spPr>
          <a:xfrm>
            <a:off x="2055805" y="2763100"/>
            <a:ext cx="2691124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63BC1-64FA-98E8-2028-506F0162AB57}"/>
              </a:ext>
            </a:extLst>
          </p:cNvPr>
          <p:cNvSpPr/>
          <p:nvPr/>
        </p:nvSpPr>
        <p:spPr>
          <a:xfrm>
            <a:off x="2055805" y="3214317"/>
            <a:ext cx="2516195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C96F0-BE71-09BF-2F91-0664C922715C}"/>
              </a:ext>
            </a:extLst>
          </p:cNvPr>
          <p:cNvGrpSpPr/>
          <p:nvPr/>
        </p:nvGrpSpPr>
        <p:grpSpPr>
          <a:xfrm>
            <a:off x="7446707" y="3844513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6E5AF-8CDF-A758-6337-AA7DAEF12A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DFF7A95-E15E-FF17-B27F-517EE04DBB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5EA313-92F2-2E90-692D-1C65C2C7A66A}"/>
              </a:ext>
            </a:extLst>
          </p:cNvPr>
          <p:cNvGrpSpPr/>
          <p:nvPr/>
        </p:nvGrpSpPr>
        <p:grpSpPr>
          <a:xfrm>
            <a:off x="7825668" y="4069669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6D5063-436A-59D5-D7D1-6B4A7A513F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D51AC-B8CD-F949-3AFF-EE9C88F22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62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fourier_discrete.py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B7E58B-4A3F-FA26-B769-3A3B3177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52" y="1314502"/>
            <a:ext cx="7233095" cy="52604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Unravelling the Complicated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405921" y="1836295"/>
            <a:ext cx="1176728" cy="846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368446" y="2918679"/>
            <a:ext cx="1868198" cy="30848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97639" y="2918678"/>
            <a:ext cx="1279085" cy="6489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</p:cNvCxnSpPr>
          <p:nvPr/>
        </p:nvCxnSpPr>
        <p:spPr>
          <a:xfrm flipV="1">
            <a:off x="3560164" y="2908092"/>
            <a:ext cx="2091128" cy="3132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66872" y="2900597"/>
            <a:ext cx="1536492" cy="212110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88694" y="2918678"/>
            <a:ext cx="2230696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573187" y="2918678"/>
            <a:ext cx="1086283" cy="2792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580682" y="2918678"/>
            <a:ext cx="1737573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99E7FAE-EE5B-2399-5780-DF51D560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The </a:t>
            </a:r>
            <a:r>
              <a:rPr lang="en-US" sz="2000" b="1">
                <a:solidFill>
                  <a:srgbClr val="7030A0"/>
                </a:solidFill>
              </a:rPr>
              <a:t>Inverse DFT </a:t>
            </a:r>
            <a:r>
              <a:rPr lang="en-US" sz="2000"/>
              <a:t>was able to </a:t>
            </a:r>
            <a:r>
              <a:rPr lang="en-US" sz="2000" i="1"/>
              <a:t>identically</a:t>
            </a:r>
            <a:r>
              <a:rPr lang="en-US" sz="2000"/>
              <a:t> </a:t>
            </a:r>
            <a:r>
              <a:rPr lang="en-US" sz="2000" b="1"/>
              <a:t>reconstruct</a:t>
            </a:r>
            <a:r>
              <a:rPr lang="en-US" sz="2000"/>
              <a:t> the original complicated wave by summing together only </a:t>
            </a:r>
            <a:r>
              <a:rPr lang="en-US" sz="2000" u="sng"/>
              <a:t>four</a:t>
            </a:r>
            <a:r>
              <a:rPr lang="en-US" sz="200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>
                <a:solidFill>
                  <a:srgbClr val="7030A0"/>
                </a:solidFill>
              </a:rPr>
              <a:t> in the </a:t>
            </a:r>
            <a:r>
              <a:rPr lang="en-US" sz="2000" u="sng">
                <a:solidFill>
                  <a:srgbClr val="7030A0"/>
                </a:solidFill>
              </a:rPr>
              <a:t>time</a:t>
            </a:r>
            <a:r>
              <a:rPr lang="en-US" sz="2000">
                <a:solidFill>
                  <a:srgbClr val="7030A0"/>
                </a:solidFill>
              </a:rPr>
              <a:t> domain (</a:t>
            </a:r>
            <a:r>
              <a:rPr lang="en-US" sz="2000" b="1">
                <a:solidFill>
                  <a:srgbClr val="7030A0"/>
                </a:solidFill>
              </a:rPr>
              <a:t>2000</a:t>
            </a:r>
            <a:r>
              <a:rPr lang="en-US" sz="200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/>
              <a:t>eight</a:t>
            </a:r>
            <a:r>
              <a:rPr lang="en-US" sz="2000">
                <a:solidFill>
                  <a:srgbClr val="7030A0"/>
                </a:solidFill>
              </a:rPr>
              <a:t> numbers in the </a:t>
            </a:r>
            <a:r>
              <a:rPr lang="en-US" sz="2000" u="sng">
                <a:solidFill>
                  <a:srgbClr val="7030A0"/>
                </a:solidFill>
              </a:rPr>
              <a:t>frequency</a:t>
            </a:r>
            <a:r>
              <a:rPr lang="en-US" sz="2000">
                <a:solidFill>
                  <a:srgbClr val="7030A0"/>
                </a:solidFill>
              </a:rPr>
              <a:t> domain</a:t>
            </a:r>
            <a:r>
              <a:rPr lang="en-US" sz="200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Information </a:t>
            </a:r>
            <a:r>
              <a:rPr lang="en-US" sz="3200" b="1">
                <a:latin typeface="+mn-lt"/>
              </a:rPr>
              <a:t>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blipFill>
                <a:blip r:embed="rId2"/>
                <a:stretch>
                  <a:fillRect l="-502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1000 time values</a:t>
              </a:r>
            </a:p>
            <a:p>
              <a:pPr algn="ctr"/>
              <a:r>
                <a:rPr lang="en-US"/>
                <a:t>1000 amplitude 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7E221-50EA-7D43-DFE3-9B6EFDC41137}"/>
              </a:ext>
            </a:extLst>
          </p:cNvPr>
          <p:cNvGrpSpPr/>
          <p:nvPr/>
        </p:nvGrpSpPr>
        <p:grpSpPr>
          <a:xfrm>
            <a:off x="4945454" y="2025448"/>
            <a:ext cx="3336612" cy="3290053"/>
            <a:chOff x="4945454" y="2025448"/>
            <a:chExt cx="3336612" cy="32900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585060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Frequency domain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974A6-4C34-2D71-933A-D1C2E957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454" y="2025448"/>
              <a:ext cx="3336612" cy="24266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325140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4 frequency values</a:t>
              </a:r>
            </a:p>
            <a:p>
              <a:pPr algn="ctr"/>
              <a:r>
                <a:rPr lang="en-US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A913B0-F5BF-DA79-8D2B-47C508A6E63A}"/>
              </a:ext>
            </a:extLst>
          </p:cNvPr>
          <p:cNvSpPr txBox="1"/>
          <p:nvPr/>
        </p:nvSpPr>
        <p:spPr>
          <a:xfrm>
            <a:off x="5706552" y="6131295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May 2003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4B045-CA72-4CA3-425C-3139CAAF145B}"/>
              </a:ext>
            </a:extLst>
          </p:cNvPr>
          <p:cNvSpPr txBox="1"/>
          <p:nvPr/>
        </p:nvSpPr>
        <p:spPr>
          <a:xfrm>
            <a:off x="2376348" y="6131295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June 2013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0D7AA-FA15-47C7-E784-13FDBC8949BA}"/>
              </a:ext>
            </a:extLst>
          </p:cNvPr>
          <p:cNvSpPr txBox="1"/>
          <p:nvPr/>
        </p:nvSpPr>
        <p:spPr>
          <a:xfrm>
            <a:off x="5916003" y="1731079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VP10 – March 2018</a:t>
            </a:r>
          </a:p>
        </p:txBody>
      </p:sp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https://www.youtube.com/watch?v=h7apO7q16V0</a:t>
            </a:r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The </a:t>
            </a:r>
            <a:r>
              <a:rPr lang="en-US" sz="2000" b="1">
                <a:solidFill>
                  <a:srgbClr val="FF0000"/>
                </a:solidFill>
              </a:rPr>
              <a:t>FFT</a:t>
            </a:r>
            <a:r>
              <a:rPr lang="en-US" sz="2000"/>
              <a:t> can easily perform a DFT one </a:t>
            </a:r>
            <a:r>
              <a:rPr lang="en-US" sz="2000" b="1" u="sng"/>
              <a:t>billion</a:t>
            </a:r>
            <a:r>
              <a:rPr lang="en-US" sz="200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6528D9-AE39-4A27-DE31-60530C0C48F9}"/>
              </a:ext>
            </a:extLst>
          </p:cNvPr>
          <p:cNvGrpSpPr/>
          <p:nvPr/>
        </p:nvGrpSpPr>
        <p:grpSpPr>
          <a:xfrm>
            <a:off x="3583700" y="271980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1CD33C2-ED67-4853-0366-A501BC78C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D2BF24-55AB-090E-ABC9-81E9D0EDE1C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/>
              <a:t>The </a:t>
            </a:r>
            <a:r>
              <a:rPr lang="en-US" sz="2200" b="1">
                <a:solidFill>
                  <a:srgbClr val="00B0F0"/>
                </a:solidFill>
              </a:rPr>
              <a:t>NASA 70m Antenna </a:t>
            </a:r>
            <a:r>
              <a:rPr lang="en-US" sz="2200"/>
              <a:t>has detected </a:t>
            </a:r>
            <a:r>
              <a:rPr lang="en-US" sz="2200" u="sng"/>
              <a:t>three</a:t>
            </a:r>
            <a:r>
              <a:rPr lang="en-US" sz="220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/>
              <a:t>Your task is to perform </a:t>
            </a:r>
            <a:r>
              <a:rPr lang="en-US" sz="2200" b="1">
                <a:solidFill>
                  <a:srgbClr val="7030A0"/>
                </a:solidFill>
              </a:rPr>
              <a:t>Fourier Analysis </a:t>
            </a:r>
            <a:r>
              <a:rPr lang="en-US" sz="2200"/>
              <a:t>on each signal to determine which one </a:t>
            </a:r>
            <a:r>
              <a:rPr lang="en-US" sz="2200" b="1">
                <a:solidFill>
                  <a:srgbClr val="FF0000"/>
                </a:solidFill>
              </a:rPr>
              <a:t>is more likely</a:t>
            </a:r>
            <a:r>
              <a:rPr lang="en-US" sz="220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4F0BA-8C5D-5BCB-2D78-F0BB50B613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76" y="1526410"/>
            <a:ext cx="5219048" cy="49714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2F3B09B-9B4F-0550-C96A-CC9C5888C8F6}"/>
              </a:ext>
            </a:extLst>
          </p:cNvPr>
          <p:cNvGrpSpPr/>
          <p:nvPr/>
        </p:nvGrpSpPr>
        <p:grpSpPr>
          <a:xfrm>
            <a:off x="4900848" y="2699111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D66062B-5F31-E1F6-323C-167A1452F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B07178-2D64-A1F0-6E05-AA10FE1D2D3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955B59-E369-8443-88C9-A25CE6907294}"/>
              </a:ext>
            </a:extLst>
          </p:cNvPr>
          <p:cNvGrpSpPr/>
          <p:nvPr/>
        </p:nvGrpSpPr>
        <p:grpSpPr>
          <a:xfrm>
            <a:off x="5034809" y="2923532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8792666-FEF0-3766-662C-1ACF0B29F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21997E-0441-83C8-406B-2A36290E06F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F077B2-AFA0-A1DC-29C2-12993A8A8C33}"/>
              </a:ext>
            </a:extLst>
          </p:cNvPr>
          <p:cNvGrpSpPr/>
          <p:nvPr/>
        </p:nvGrpSpPr>
        <p:grpSpPr>
          <a:xfrm>
            <a:off x="6674466" y="3154029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D62B7B-A12B-D5FE-0635-A4930466A9E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D1C8905-04E1-9A12-A6CD-EE570057B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1B690B0-AEBB-45F3-0254-CC9576529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485" y="3666337"/>
            <a:ext cx="6423029" cy="2553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4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57562-4C43-9CAE-19F3-5DB1EFE46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00" y="2148047"/>
            <a:ext cx="4000000" cy="25619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FD4D59-115C-F999-2BDF-E3F356587AFE}"/>
              </a:ext>
            </a:extLst>
          </p:cNvPr>
          <p:cNvGrpSpPr/>
          <p:nvPr/>
        </p:nvGrpSpPr>
        <p:grpSpPr>
          <a:xfrm>
            <a:off x="6252569" y="255533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E83685F-3DB3-B340-7A66-61C5FEF84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890EA3-57D0-041D-B4E8-CF4EB2D1C45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BD01D8-9760-D023-695A-A69F61701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space_signal1.csv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space_signal2.csv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71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3641F-68D5-722B-1038-4341CD19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00" y="2148047"/>
            <a:ext cx="4000000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82EC8-2C6A-5529-0357-48BD67C677FA}"/>
              </a:ext>
            </a:extLst>
          </p:cNvPr>
          <p:cNvGrpSpPr/>
          <p:nvPr/>
        </p:nvGrpSpPr>
        <p:grpSpPr>
          <a:xfrm>
            <a:off x="6268472" y="27859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CBB038-CFF3-DDB6-1154-14DBEA1BB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B1B925-4C10-4B50-319E-8F1B3D1E5EB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7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space_signal2.csv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266AC-B97A-08AB-64A7-B9A26DDD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8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22AE9F-2E17-738A-38A1-15935318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00" y="2148047"/>
            <a:ext cx="4000000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B87F15-A7F7-018D-DD77-2C8C22B82101}"/>
              </a:ext>
            </a:extLst>
          </p:cNvPr>
          <p:cNvGrpSpPr/>
          <p:nvPr/>
        </p:nvGrpSpPr>
        <p:grpSpPr>
          <a:xfrm>
            <a:off x="6268472" y="301196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9AB470-0B53-93BD-F592-0879E6DC5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22ABD6-4C5A-2C14-36D2-F48433769E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0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282EAD-B1AF-FBCD-512C-20914272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space_signal3.csv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3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821F8-8DDF-B44B-760B-8D28E6CB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14" y="1189708"/>
            <a:ext cx="7313172" cy="5009523"/>
          </a:xfrm>
          <a:prstGeom prst="rect">
            <a:avLst/>
          </a:prstGeom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1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can see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11987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90" y="1857571"/>
            <a:ext cx="6047619" cy="3142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426358" y="4826438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4998" y="5389418"/>
            <a:ext cx="2525150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Humans have counted sunspots </a:t>
            </a:r>
            <a:r>
              <a:rPr lang="en-US" i="1"/>
              <a:t>every day </a:t>
            </a:r>
            <a:r>
              <a:rPr lang="en-US"/>
              <a:t>from </a:t>
            </a:r>
            <a:r>
              <a:rPr lang="en-US" b="1">
                <a:solidFill>
                  <a:srgbClr val="FF0000"/>
                </a:solidFill>
              </a:rPr>
              <a:t>1700 – 2016</a:t>
            </a:r>
            <a:r>
              <a:rPr lang="en-US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0823" y="1283915"/>
            <a:ext cx="29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sunspots.csv</a:t>
            </a:r>
          </a:p>
        </p:txBody>
      </p:sp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shows the </a:t>
            </a:r>
            <a:r>
              <a:rPr lang="en-US" sz="2400" b="1" dirty="0"/>
              <a:t>magnitude </a:t>
            </a:r>
            <a:r>
              <a:rPr lang="en-US" sz="2400" dirty="0"/>
              <a:t>(modulus) of the </a:t>
            </a:r>
            <a:r>
              <a:rPr lang="en-US" sz="2400" b="1" dirty="0">
                <a:solidFill>
                  <a:srgbClr val="00B050"/>
                </a:solidFill>
              </a:rPr>
              <a:t>complex terms </a:t>
            </a:r>
            <a:r>
              <a:rPr lang="en-US" sz="2400" dirty="0"/>
              <a:t>representing the amplitudes of every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</a:t>
            </a:r>
            <a:r>
              <a:rPr lang="en-US" sz="2400" b="1" dirty="0"/>
              <a:t>power spectrum </a:t>
            </a:r>
            <a:r>
              <a:rPr lang="en-US" sz="2400" dirty="0"/>
              <a:t>indicate the significant (</a:t>
            </a:r>
            <a:r>
              <a:rPr lang="en-US" sz="2400" b="1" dirty="0">
                <a:solidFill>
                  <a:srgbClr val="FF000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main underlying </a:t>
            </a:r>
            <a:r>
              <a:rPr lang="en-US" sz="2400" b="1" dirty="0">
                <a:solidFill>
                  <a:srgbClr val="0070C0"/>
                </a:solidFill>
              </a:rPr>
              <a:t>period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2C81A0-887C-0B1C-D52C-B0F5019D1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00" y="2148047"/>
            <a:ext cx="4000000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C1AFD-0545-8430-80C5-328F4B6C7F64}"/>
              </a:ext>
            </a:extLst>
          </p:cNvPr>
          <p:cNvGrpSpPr/>
          <p:nvPr/>
        </p:nvGrpSpPr>
        <p:grpSpPr>
          <a:xfrm>
            <a:off x="5815250" y="324433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8A2618-ACA9-E5F8-6188-F4C401FC7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2AF46-F4F4-370A-A476-2E790140F3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2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EBB316-6CAA-931B-133A-8F5F9DDCB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6" y="1311492"/>
            <a:ext cx="7587126" cy="505808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sunspots.csv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sp>
        <p:nvSpPr>
          <p:cNvPr id="9" name="Callout: Bent Line 8"/>
          <p:cNvSpPr/>
          <p:nvPr/>
        </p:nvSpPr>
        <p:spPr>
          <a:xfrm>
            <a:off x="6463145" y="3830387"/>
            <a:ext cx="2443603" cy="866231"/>
          </a:xfrm>
          <a:prstGeom prst="borderCallout2">
            <a:avLst>
              <a:gd name="adj1" fmla="val 57322"/>
              <a:gd name="adj2" fmla="val 16298"/>
              <a:gd name="adj3" fmla="val 76418"/>
              <a:gd name="adj4" fmla="val 7167"/>
              <a:gd name="adj5" fmla="val 129876"/>
              <a:gd name="adj6" fmla="val 36399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There is an </a:t>
            </a:r>
            <a:r>
              <a:rPr lang="en-US" b="1">
                <a:solidFill>
                  <a:schemeClr val="tx1"/>
                </a:solidFill>
              </a:rPr>
              <a:t>unexplained ~11-year cycle </a:t>
            </a:r>
            <a:r>
              <a:rPr lang="en-US">
                <a:solidFill>
                  <a:srgbClr val="FF0000"/>
                </a:solidFill>
              </a:rPr>
              <a:t>in sunspot activity!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E98C90-C2B0-0FAF-62BB-F9EAF90A503E}"/>
              </a:ext>
            </a:extLst>
          </p:cNvPr>
          <p:cNvSpPr/>
          <p:nvPr/>
        </p:nvSpPr>
        <p:spPr>
          <a:xfrm>
            <a:off x="5192723" y="1658748"/>
            <a:ext cx="2443603" cy="823467"/>
          </a:xfrm>
          <a:prstGeom prst="wedgeRoundRectCallout">
            <a:avLst>
              <a:gd name="adj1" fmla="val 40013"/>
              <a:gd name="adj2" fmla="val 749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Which is the </a:t>
            </a:r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dominant</a:t>
            </a:r>
            <a:r>
              <a:rPr lang="en-US"/>
              <a:t> frequency (29 or 30)?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B80DF-B1B2-0B24-9F23-6814E200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571" y="3022142"/>
            <a:ext cx="2942857" cy="2257143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32AB85-4D33-B196-0CEC-07E433A52BF8}"/>
              </a:ext>
            </a:extLst>
          </p:cNvPr>
          <p:cNvSpPr/>
          <p:nvPr/>
        </p:nvSpPr>
        <p:spPr>
          <a:xfrm>
            <a:off x="7334250" y="4950618"/>
            <a:ext cx="102394" cy="11554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frequency interference is distorting the capture of what we believe to be a stable (clean) </a:t>
            </a:r>
            <a:r>
              <a:rPr lang="en-US" b="1"/>
              <a:t>primary</a:t>
            </a:r>
            <a:r>
              <a:rPr lang="en-US"/>
              <a:t> signal</a:t>
            </a:r>
          </a:p>
          <a:p>
            <a:endParaRPr lang="en-US"/>
          </a:p>
          <a:p>
            <a:r>
              <a:rPr lang="en-US"/>
              <a:t>We want to remove this high frequency jitter (interference) </a:t>
            </a:r>
            <a:r>
              <a:rPr lang="en-US" b="1"/>
              <a:t>before</a:t>
            </a:r>
            <a:r>
              <a:rPr lang="en-US"/>
              <a:t> using the inverse discrete Fourier transform (IDFT) so we can reconstruct the original </a:t>
            </a:r>
            <a:r>
              <a:rPr lang="en-US" u="sng"/>
              <a:t>undistorted</a:t>
            </a:r>
            <a:r>
              <a:rPr lang="en-US"/>
              <a:t>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1921-B259-F232-22BF-AE33695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" y="1618462"/>
            <a:ext cx="5125081" cy="4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DC2C-D2C7-649E-74DA-DC290B9A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9" y="3866111"/>
            <a:ext cx="3183855" cy="2672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614766" y="1605329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DFT identifies the constituent simple waves which compose a complicated wave</a:t>
            </a:r>
          </a:p>
          <a:p>
            <a:endParaRPr lang="en-US"/>
          </a:p>
          <a:p>
            <a:r>
              <a:rPr lang="en-US"/>
              <a:t>This interference could be filtered by </a:t>
            </a:r>
            <a:r>
              <a:rPr lang="en-US" b="1"/>
              <a:t>eliminating</a:t>
            </a:r>
            <a:r>
              <a:rPr lang="en-US"/>
              <a:t> the simple waves that have a </a:t>
            </a:r>
            <a:r>
              <a:rPr lang="en-US" u="sng"/>
              <a:t>high</a:t>
            </a:r>
            <a:r>
              <a:rPr lang="en-US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2265487" y="4319960"/>
            <a:ext cx="1630188" cy="555956"/>
          </a:xfrm>
          <a:prstGeom prst="wedgeRectCallout">
            <a:avLst>
              <a:gd name="adj1" fmla="val 128222"/>
              <a:gd name="adj2" fmla="val -70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This is the primary signal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6904390" y="4505507"/>
            <a:ext cx="1630188" cy="555956"/>
          </a:xfrm>
          <a:prstGeom prst="wedgeRectCallout">
            <a:avLst>
              <a:gd name="adj1" fmla="val -39823"/>
              <a:gd name="adj2" fmla="val 16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This is the interference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A3E658-4B66-52D4-7C74-F6C71435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162"/>
            <a:ext cx="3457725" cy="27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05F6B-68F5-EC6C-457E-63C5846B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05" y="1314726"/>
            <a:ext cx="6556790" cy="540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055138" y="5807869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17732C2-1489-24F9-2BD3-08D93341E977}"/>
              </a:ext>
            </a:extLst>
          </p:cNvPr>
          <p:cNvSpPr/>
          <p:nvPr/>
        </p:nvSpPr>
        <p:spPr>
          <a:xfrm>
            <a:off x="5842525" y="3060652"/>
            <a:ext cx="2593793" cy="1373285"/>
          </a:xfrm>
          <a:prstGeom prst="wedgeRoundRectCallout">
            <a:avLst>
              <a:gd name="adj1" fmla="val 3006"/>
              <a:gd name="adj2" fmla="val 15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zero out</a:t>
            </a:r>
            <a:r>
              <a:rPr lang="en-US" dirty="0"/>
              <a:t> the amplitude of the high frequency component of the sampled wave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839C9A3-E141-9AEB-825A-09D6B9DEA74B}"/>
              </a:ext>
            </a:extLst>
          </p:cNvPr>
          <p:cNvSpPr/>
          <p:nvPr/>
        </p:nvSpPr>
        <p:spPr>
          <a:xfrm>
            <a:off x="501677" y="4433937"/>
            <a:ext cx="2377082" cy="948938"/>
          </a:xfrm>
          <a:prstGeom prst="wedgeRoundRectCallout">
            <a:avLst>
              <a:gd name="adj1" fmla="val 73635"/>
              <a:gd name="adj2" fmla="val -170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remove this high-frequency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noise</a:t>
            </a:r>
            <a:r>
              <a:rPr lang="en-US" dirty="0"/>
              <a:t> (wiggle)</a:t>
            </a:r>
          </a:p>
        </p:txBody>
      </p:sp>
    </p:spTree>
    <p:extLst>
      <p:ext uri="{BB962C8B-B14F-4D97-AF65-F5344CB8AC3E}">
        <p14:creationId xmlns:p14="http://schemas.microsoft.com/office/powerpoint/2010/main" val="325723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0FCCAE-C45E-E70D-1898-A74181A101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08" y="1454805"/>
            <a:ext cx="7345485" cy="4952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2DEC69-91BA-2849-5757-76835FD46329}"/>
              </a:ext>
            </a:extLst>
          </p:cNvPr>
          <p:cNvGrpSpPr/>
          <p:nvPr/>
        </p:nvGrpSpPr>
        <p:grpSpPr>
          <a:xfrm>
            <a:off x="3300290" y="329334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84F3FE-BC85-91C7-EFEB-2702B3925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2C4907-FBBC-56E8-3C4F-5ADF2CA788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770F9D-6836-DCBF-B2FB-B25C0626477E}"/>
              </a:ext>
            </a:extLst>
          </p:cNvPr>
          <p:cNvGrpSpPr/>
          <p:nvPr/>
        </p:nvGrpSpPr>
        <p:grpSpPr>
          <a:xfrm>
            <a:off x="4714909" y="4363889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099D7D4-6D2D-A033-787B-0F818EA8E1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57AC0D-2149-56C4-7126-4454DB0E47B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8CD218-6A33-681B-691B-06DCD558B24F}"/>
              </a:ext>
            </a:extLst>
          </p:cNvPr>
          <p:cNvGrpSpPr/>
          <p:nvPr/>
        </p:nvGrpSpPr>
        <p:grpSpPr>
          <a:xfrm>
            <a:off x="3381952" y="4999983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768FD-E0C7-4C16-9AB6-D2C0C32C322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D2456A-813E-28E2-5859-0442C1B17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06DB71-9FD4-E58A-B950-971BC56589CC}"/>
              </a:ext>
            </a:extLst>
          </p:cNvPr>
          <p:cNvGrpSpPr/>
          <p:nvPr/>
        </p:nvGrpSpPr>
        <p:grpSpPr>
          <a:xfrm>
            <a:off x="6031041" y="5442180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02DF21-9B12-9187-8A05-04CF65C6B7B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E58D2A8-FEDA-5611-4ED5-527460FA99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28C94A-E536-0634-BDAD-1A9BD1812FC5}"/>
              </a:ext>
            </a:extLst>
          </p:cNvPr>
          <p:cNvCxnSpPr>
            <a:cxnSpLocks/>
          </p:cNvCxnSpPr>
          <p:nvPr/>
        </p:nvCxnSpPr>
        <p:spPr>
          <a:xfrm>
            <a:off x="1097903" y="4230090"/>
            <a:ext cx="609382" cy="505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776CE43-11CD-0769-D4AE-6D6088A6E9F9}"/>
              </a:ext>
            </a:extLst>
          </p:cNvPr>
          <p:cNvSpPr/>
          <p:nvPr/>
        </p:nvSpPr>
        <p:spPr>
          <a:xfrm>
            <a:off x="2876427" y="4422099"/>
            <a:ext cx="1838481" cy="2529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68792-1329-987C-B95F-AFCEF4762FD5}"/>
              </a:ext>
            </a:extLst>
          </p:cNvPr>
          <p:cNvSpPr/>
          <p:nvPr/>
        </p:nvSpPr>
        <p:spPr>
          <a:xfrm>
            <a:off x="2508010" y="4640888"/>
            <a:ext cx="175659" cy="2529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ACB51-25F6-D5D3-B73C-1F2BB0D9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" y="1323006"/>
            <a:ext cx="7299666" cy="5169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012034" y="3078800"/>
            <a:ext cx="2283835" cy="110345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pure</a:t>
            </a:r>
            <a:r>
              <a:rPr lang="en-US" dirty="0"/>
              <a:t> signal has been faithfully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isolated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83757-006D-9AC4-40CA-6C7586B13133}"/>
              </a:ext>
            </a:extLst>
          </p:cNvPr>
          <p:cNvSpPr/>
          <p:nvPr/>
        </p:nvSpPr>
        <p:spPr>
          <a:xfrm>
            <a:off x="7369931" y="5549030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Limits of 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constituent simple waves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period,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decay factor </a:t>
                </a:r>
                <a:r>
                  <a:rPr lang="en-US" sz="2400" dirty="0"/>
                  <a:t>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blipFill>
                <a:blip r:embed="rId4"/>
                <a:stretch>
                  <a:fillRect l="-472" b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DFT of </a:t>
            </a:r>
            <a:r>
              <a:rPr lang="en-US" sz="3200" b="1">
                <a:latin typeface="+mn-lt"/>
              </a:rPr>
              <a:t>Damped</a:t>
            </a:r>
            <a:r>
              <a:rPr lang="en-US" sz="3200">
                <a:latin typeface="+mn-lt"/>
              </a:rPr>
              <a:t>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>
                <a:solidFill>
                  <a:srgbClr val="FF0000"/>
                </a:solidFill>
              </a:rPr>
              <a:t>decaying</a:t>
            </a:r>
            <a:r>
              <a:rPr lang="en-US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5BBE30-7E17-4CD1-2C23-90232A11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00" y="2148047"/>
            <a:ext cx="4000000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2279E-FBDA-EF0D-2412-F569E06397FF}"/>
              </a:ext>
            </a:extLst>
          </p:cNvPr>
          <p:cNvGrpSpPr/>
          <p:nvPr/>
        </p:nvGrpSpPr>
        <p:grpSpPr>
          <a:xfrm>
            <a:off x="6284374" y="347402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0E4838-4769-041C-DEAC-7DD2B7DDC8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F36B33-7D07-890C-8EA7-417F4A287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9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E48F8-D88C-3A6D-1256-36FBF459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samples_decay.csv</a:t>
            </a:r>
            <a:endParaRPr lang="en-US" sz="32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E98EDC-A9E7-5B78-0A88-3292B9347E37}"/>
              </a:ext>
            </a:extLst>
          </p:cNvPr>
          <p:cNvSpPr/>
          <p:nvPr/>
        </p:nvSpPr>
        <p:spPr>
          <a:xfrm>
            <a:off x="5813400" y="27515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1D331-C5E1-70A8-584D-5E25009726C6}"/>
              </a:ext>
            </a:extLst>
          </p:cNvPr>
          <p:cNvSpPr/>
          <p:nvPr/>
        </p:nvSpPr>
        <p:spPr>
          <a:xfrm>
            <a:off x="7040051" y="27515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0F1919-4C10-24CB-80C1-CBEEA43D8143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FA257-39B6-740A-D9B8-CD1314BC6EF8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3E6AFC-6DD5-0B4C-13BD-FDFE31C9F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5400000" flipH="1" flipV="1">
            <a:off x="2675278" y="2604019"/>
            <a:ext cx="3138102" cy="3433110"/>
          </a:xfrm>
          <a:prstGeom prst="bentConnector5">
            <a:avLst>
              <a:gd name="adj1" fmla="val -7285"/>
              <a:gd name="adj2" fmla="val 16692"/>
              <a:gd name="adj3" fmla="val 107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27EF36-879E-613B-A997-31D07416446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 flipH="1" flipV="1">
            <a:off x="4554581" y="3342550"/>
            <a:ext cx="3187878" cy="2005823"/>
          </a:xfrm>
          <a:prstGeom prst="bentConnector5">
            <a:avLst>
              <a:gd name="adj1" fmla="val -10933"/>
              <a:gd name="adj2" fmla="val 152324"/>
              <a:gd name="adj3" fmla="val 1071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3BAD8C-8540-EBF4-7C2B-2C8D7F89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AB55E2-7EE3-E7C6-C9E0-3E19004332E4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0FFBF3-20B6-1737-ACE0-90F9AF8DB212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Limits of Fourier Analysis</a:t>
            </a:r>
            <a:endParaRPr lang="en-US" sz="32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156857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449952" y="271423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494171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987733" y="226653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</p:spTree>
    <p:extLst>
      <p:ext uri="{BB962C8B-B14F-4D97-AF65-F5344CB8AC3E}">
        <p14:creationId xmlns:p14="http://schemas.microsoft.com/office/powerpoint/2010/main" val="207684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>
                <a:latin typeface="+mn-lt"/>
              </a:rPr>
              <a:t>The Laplace Transform is the </a:t>
            </a:r>
            <a:r>
              <a:rPr lang="en-US" sz="2400" b="1" u="sng">
                <a:latin typeface="+mn-lt"/>
              </a:rPr>
              <a:t>Generalized</a:t>
            </a:r>
            <a:r>
              <a:rPr lang="en-US" sz="2400" b="1">
                <a:latin typeface="+mn-lt"/>
              </a:rPr>
              <a:t> Fourier Transform</a:t>
            </a:r>
            <a:endParaRPr lang="en-US" sz="2400" b="1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92310-3B8A-685A-C9FC-021490FF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8"/>
          <a:stretch/>
        </p:blipFill>
        <p:spPr>
          <a:xfrm>
            <a:off x="1074685" y="1746353"/>
            <a:ext cx="4096922" cy="4547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FFA27-0A75-07FA-9CCF-314E2EF4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43" y="1682023"/>
            <a:ext cx="2857500" cy="190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B4D2F5-D1DA-325F-772E-5348ACC4F65A}"/>
              </a:ext>
            </a:extLst>
          </p:cNvPr>
          <p:cNvGrpSpPr/>
          <p:nvPr/>
        </p:nvGrpSpPr>
        <p:grpSpPr>
          <a:xfrm>
            <a:off x="6168695" y="3925551"/>
            <a:ext cx="2008196" cy="2566520"/>
            <a:chOff x="6273870" y="4090441"/>
            <a:chExt cx="2008196" cy="25665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CB4F86-E1A3-7ADD-EB31-03D5D918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137" y="4090441"/>
              <a:ext cx="1649663" cy="19356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5FAAC2-0D23-E2AB-5CFE-684B90029F30}"/>
                </a:ext>
              </a:extLst>
            </p:cNvPr>
            <p:cNvSpPr txBox="1"/>
            <p:nvPr/>
          </p:nvSpPr>
          <p:spPr>
            <a:xfrm>
              <a:off x="6273870" y="6072186"/>
              <a:ext cx="200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Pierre-Simon Laplace</a:t>
              </a:r>
            </a:p>
            <a:p>
              <a:pPr algn="ctr"/>
              <a:r>
                <a:rPr lang="en-US" sz="1600"/>
                <a:t>1749 - 1820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A66388-C460-D530-0235-EA8F4D9FD090}"/>
              </a:ext>
            </a:extLst>
          </p:cNvPr>
          <p:cNvSpPr txBox="1"/>
          <p:nvPr/>
        </p:nvSpPr>
        <p:spPr>
          <a:xfrm>
            <a:off x="753657" y="5009320"/>
            <a:ext cx="4643561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Z-transform</a:t>
            </a:r>
            <a:r>
              <a:rPr lang="en-US" dirty="0">
                <a:solidFill>
                  <a:srgbClr val="7030A0"/>
                </a:solidFill>
              </a:rPr>
              <a:t> (the discrete version of the Laplace Transform) can identify the exponential </a:t>
            </a:r>
            <a:r>
              <a:rPr lang="en-US" b="1" dirty="0">
                <a:solidFill>
                  <a:srgbClr val="7030A0"/>
                </a:solidFill>
              </a:rPr>
              <a:t>decay factor </a:t>
            </a:r>
            <a:r>
              <a:rPr lang="en-US" dirty="0">
                <a:solidFill>
                  <a:srgbClr val="7030A0"/>
                </a:solidFill>
              </a:rPr>
              <a:t>for </a:t>
            </a:r>
            <a:r>
              <a:rPr lang="en-US" i="1" dirty="0">
                <a:solidFill>
                  <a:srgbClr val="7030A0"/>
                </a:solidFill>
              </a:rPr>
              <a:t>damped</a:t>
            </a:r>
            <a:r>
              <a:rPr lang="en-US" dirty="0">
                <a:solidFill>
                  <a:srgbClr val="7030A0"/>
                </a:solidFill>
              </a:rPr>
              <a:t> oscillators </a:t>
            </a:r>
          </a:p>
        </p:txBody>
      </p:sp>
    </p:spTree>
    <p:extLst>
      <p:ext uri="{BB962C8B-B14F-4D97-AF65-F5344CB8AC3E}">
        <p14:creationId xmlns:p14="http://schemas.microsoft.com/office/powerpoint/2010/main" val="38837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Heisenberg Uncertainty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77</a:t>
            </a:fld>
            <a:endParaRPr lang="en-US"/>
          </a:p>
        </p:txBody>
      </p:sp>
      <p:pic>
        <p:nvPicPr>
          <p:cNvPr id="3074" name="Picture 2" descr="http://www.med.harvard.edu/jpnm/physics/didactics/improc/intro/gaussian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4"/>
          <a:stretch/>
        </p:blipFill>
        <p:spPr bwMode="auto">
          <a:xfrm>
            <a:off x="628650" y="1422400"/>
            <a:ext cx="2981891" cy="28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4" y="1783732"/>
            <a:ext cx="3258994" cy="57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141" y="4515853"/>
            <a:ext cx="5770959" cy="19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528" y="2777748"/>
            <a:ext cx="2145144" cy="1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16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uncertainty_principle.py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left-hand</a:t>
                </a:r>
                <a:r>
                  <a:rPr lang="en-US" sz="2400" dirty="0"/>
                  <a:t> plot shows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probability density function (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PDF</a:t>
                </a:r>
                <a:r>
                  <a:rPr lang="en-US" sz="2400" dirty="0">
                    <a:solidFill>
                      <a:srgbClr val="FF0000"/>
                    </a:solidFill>
                  </a:rPr>
                  <a:t>) </a:t>
                </a:r>
                <a:r>
                  <a:rPr lang="en-US" sz="2400" dirty="0"/>
                  <a:t>for finding a particle at position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at any given moment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right-hand</a:t>
                </a:r>
                <a:r>
                  <a:rPr lang="en-US" sz="2400" dirty="0"/>
                  <a:t> plot is the Fourier Transform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Power Spectrum</a:t>
                </a:r>
                <a:r>
                  <a:rPr lang="en-US" sz="2400" dirty="0"/>
                  <a:t> graph for the PDF at that instant in time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time progresses, the PDF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narrows</a:t>
                </a:r>
                <a:r>
                  <a:rPr lang="en-US" sz="2400" dirty="0"/>
                  <a:t>, meaning it is </a:t>
                </a:r>
                <a:r>
                  <a:rPr lang="en-US" sz="2400" i="1" dirty="0"/>
                  <a:t>more likely</a:t>
                </a:r>
                <a:r>
                  <a:rPr lang="en-US" sz="2400" dirty="0"/>
                  <a:t> the particle will be found </a:t>
                </a:r>
                <a:r>
                  <a:rPr lang="en-US" sz="2400" u="sng" dirty="0"/>
                  <a:t>precisely</a:t>
                </a:r>
                <a:r>
                  <a:rPr lang="en-US" sz="2400" dirty="0"/>
                  <a:t> at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At halfway through the simulation, we begin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widen</a:t>
                </a:r>
                <a:r>
                  <a:rPr lang="en-US" sz="2400" dirty="0"/>
                  <a:t> the location PDF, and conversely, the Fourier Transform Power Spectrum starts to narrow, indicating the momentum is composed of fewer frequencies, so we have a better idea of the particle’s </a:t>
                </a:r>
                <a:r>
                  <a:rPr lang="en-US" sz="2400" i="1" dirty="0"/>
                  <a:t>momentum</a:t>
                </a:r>
                <a:r>
                  <a:rPr lang="en-US" sz="2400" dirty="0"/>
                  <a:t> (e.g., </a:t>
                </a:r>
                <a:r>
                  <a:rPr lang="en-US" sz="2400" b="1" dirty="0"/>
                  <a:t>velocity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005" b="-6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79D6-7A18-4092-B16A-3792C8B9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816AB-29C8-49B2-AB57-9324516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14" y="1375404"/>
            <a:ext cx="1895571" cy="3353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CA5B457-87E6-473A-9B01-167199963835}"/>
              </a:ext>
            </a:extLst>
          </p:cNvPr>
          <p:cNvGrpSpPr/>
          <p:nvPr/>
        </p:nvGrpSpPr>
        <p:grpSpPr>
          <a:xfrm>
            <a:off x="2287881" y="5250447"/>
            <a:ext cx="4568238" cy="1046196"/>
            <a:chOff x="470767" y="4638942"/>
            <a:chExt cx="4568238" cy="1046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8FE17-2E73-4D35-B424-A11C78AA40AD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8FE17-2E73-4D35-B424-A11C78AA4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852AE-5807-4C21-A4E1-A3EAF77631FF}"/>
                </a:ext>
              </a:extLst>
            </p:cNvPr>
            <p:cNvSpPr txBox="1"/>
            <p:nvPr/>
          </p:nvSpPr>
          <p:spPr>
            <a:xfrm>
              <a:off x="997288" y="5346584"/>
              <a:ext cx="3515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7030A0"/>
                  </a:solidFill>
                </a:rPr>
                <a:t>Louis de Broglie "wave particle duality"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6A2483-27D5-47C4-A420-F9740EEA5884}"/>
              </a:ext>
            </a:extLst>
          </p:cNvPr>
          <p:cNvSpPr/>
          <p:nvPr/>
        </p:nvSpPr>
        <p:spPr>
          <a:xfrm>
            <a:off x="5444370" y="2490234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more we know about the momentum…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525A92-34E5-4BDD-B9AF-F52D40E9522E}"/>
              </a:ext>
            </a:extLst>
          </p:cNvPr>
          <p:cNvSpPr/>
          <p:nvPr/>
        </p:nvSpPr>
        <p:spPr>
          <a:xfrm>
            <a:off x="717476" y="2490234"/>
            <a:ext cx="1770455" cy="1051193"/>
          </a:xfrm>
          <a:prstGeom prst="wedgeRoundRectCallout">
            <a:avLst>
              <a:gd name="adj1" fmla="val 47635"/>
              <a:gd name="adj2" fmla="val 134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…the less we know about the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1D91C-7ECA-4581-8A3D-F1D2DD87BC51}"/>
              </a:ext>
            </a:extLst>
          </p:cNvPr>
          <p:cNvSpPr/>
          <p:nvPr/>
        </p:nvSpPr>
        <p:spPr>
          <a:xfrm>
            <a:off x="6513227" y="5441430"/>
            <a:ext cx="32040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B35E8-B480-48B2-9F53-C5A2C8DEBD03}"/>
              </a:ext>
            </a:extLst>
          </p:cNvPr>
          <p:cNvSpPr/>
          <p:nvPr/>
        </p:nvSpPr>
        <p:spPr>
          <a:xfrm>
            <a:off x="2264958" y="5441430"/>
            <a:ext cx="24545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C3AFD4-6C1B-008A-848E-C73EBB195BFF}"/>
                  </a:ext>
                </a:extLst>
              </p:cNvPr>
              <p:cNvSpPr txBox="1"/>
              <p:nvPr/>
            </p:nvSpPr>
            <p:spPr>
              <a:xfrm>
                <a:off x="628650" y="5346683"/>
                <a:ext cx="15718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>
                    <a:solidFill>
                      <a:srgbClr val="00B050"/>
                    </a:solidFill>
                  </a:rPr>
                  <a:t> is </a:t>
                </a:r>
                <a:r>
                  <a:rPr lang="en-US" sz="1600" b="1">
                    <a:solidFill>
                      <a:srgbClr val="00B050"/>
                    </a:solidFill>
                  </a:rPr>
                  <a:t>momentum</a:t>
                </a:r>
                <a:r>
                  <a:rPr lang="en-US" sz="160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16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C3AFD4-6C1B-008A-848E-C73EBB195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346683"/>
                <a:ext cx="1571861" cy="584775"/>
              </a:xfrm>
              <a:prstGeom prst="rect">
                <a:avLst/>
              </a:prstGeom>
              <a:blipFill>
                <a:blip r:embed="rId5"/>
                <a:stretch>
                  <a:fillRect t="-3125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652BA3-40A1-4B32-D96D-6489EF7C06F3}"/>
                  </a:ext>
                </a:extLst>
              </p:cNvPr>
              <p:cNvSpPr txBox="1"/>
              <p:nvPr/>
            </p:nvSpPr>
            <p:spPr>
              <a:xfrm>
                <a:off x="6879042" y="5346683"/>
                <a:ext cx="2057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>
                    <a:solidFill>
                      <a:srgbClr val="00B050"/>
                    </a:solidFill>
                  </a:rPr>
                  <a:t> is </a:t>
                </a:r>
                <a:r>
                  <a:rPr lang="en-US" sz="1600" b="1">
                    <a:solidFill>
                      <a:srgbClr val="00B050"/>
                    </a:solidFill>
                  </a:rPr>
                  <a:t>wavenumber</a:t>
                </a:r>
                <a:r>
                  <a:rPr lang="en-US" sz="1600">
                    <a:solidFill>
                      <a:srgbClr val="00B050"/>
                    </a:solidFill>
                  </a:rPr>
                  <a:t> (related to frequency)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652BA3-40A1-4B32-D96D-6489EF7C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042" y="5346683"/>
                <a:ext cx="2057400" cy="584775"/>
              </a:xfrm>
              <a:prstGeom prst="rect">
                <a:avLst/>
              </a:prstGeom>
              <a:blipFill>
                <a:blip r:embed="rId6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7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808C-0B2E-4C88-8D56-B6BE5398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8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AA7AC-83C4-46AC-81DA-BC7355EC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F71F1D3-8B3C-4222-B290-BBC242E13F45}"/>
              </a:ext>
            </a:extLst>
          </p:cNvPr>
          <p:cNvSpPr/>
          <p:nvPr/>
        </p:nvSpPr>
        <p:spPr>
          <a:xfrm>
            <a:off x="6358770" y="2484606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less we know about the momentum…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F3B029F-2D5D-4430-9DE5-0B45EDEF2661}"/>
              </a:ext>
            </a:extLst>
          </p:cNvPr>
          <p:cNvSpPr/>
          <p:nvPr/>
        </p:nvSpPr>
        <p:spPr>
          <a:xfrm>
            <a:off x="1249622" y="2490234"/>
            <a:ext cx="1950778" cy="1051193"/>
          </a:xfrm>
          <a:prstGeom prst="wedgeRoundRectCallout">
            <a:avLst>
              <a:gd name="adj1" fmla="val 10545"/>
              <a:gd name="adj2" fmla="val 106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…the more we can know about the location</a:t>
            </a:r>
          </a:p>
        </p:txBody>
      </p:sp>
    </p:spTree>
    <p:extLst>
      <p:ext uri="{BB962C8B-B14F-4D97-AF65-F5344CB8AC3E}">
        <p14:creationId xmlns:p14="http://schemas.microsoft.com/office/powerpoint/2010/main" val="4141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7273-3185-4603-A7EB-35FA7C55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11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A5517-3A73-4A8B-82ED-EF3423E2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73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821A-B81E-47C2-98D7-3855DD42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AE3E1F-0598-47A3-85F0-0D6B2C023717}"/>
              </a:ext>
            </a:extLst>
          </p:cNvPr>
          <p:cNvSpPr/>
          <p:nvPr/>
        </p:nvSpPr>
        <p:spPr>
          <a:xfrm>
            <a:off x="6223859" y="3282846"/>
            <a:ext cx="2350515" cy="815084"/>
          </a:xfrm>
          <a:prstGeom prst="wedgeRoundRectCallout">
            <a:avLst>
              <a:gd name="adj1" fmla="val -4614"/>
              <a:gd name="adj2" fmla="val -10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If we don't know the momentum at all…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3B7421D-60B5-4D4A-95C1-F51F541143BC}"/>
              </a:ext>
            </a:extLst>
          </p:cNvPr>
          <p:cNvSpPr/>
          <p:nvPr/>
        </p:nvSpPr>
        <p:spPr>
          <a:xfrm>
            <a:off x="509665" y="3282846"/>
            <a:ext cx="1761345" cy="815084"/>
          </a:xfrm>
          <a:prstGeom prst="wedgeRoundRectCallout">
            <a:avLst>
              <a:gd name="adj1" fmla="val 58331"/>
              <a:gd name="adj2" fmla="val -173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 then we can know the precise 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D4EDAC-9380-E563-EB4A-48258B370E93}"/>
                  </a:ext>
                </a:extLst>
              </p:cNvPr>
              <p:cNvSpPr txBox="1"/>
              <p:nvPr/>
            </p:nvSpPr>
            <p:spPr>
              <a:xfrm>
                <a:off x="1888760" y="5225767"/>
                <a:ext cx="53664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The more unique values a particle's momentum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/>
                  <a:t> can assume, the less we can know about where the particle is </a:t>
                </a:r>
                <a:r>
                  <a:rPr lang="en-US" i="1"/>
                  <a:t>going</a:t>
                </a:r>
                <a:r>
                  <a:rPr lang="en-US"/>
                  <a:t>, since we'll have greater </a:t>
                </a:r>
                <a:r>
                  <a:rPr lang="en-US" b="1"/>
                  <a:t>uncertainty</a:t>
                </a:r>
                <a:r>
                  <a:rPr lang="en-US"/>
                  <a:t> about its </a:t>
                </a:r>
                <a:r>
                  <a:rPr lang="en-US" u="sng"/>
                  <a:t>velocity</a:t>
                </a:r>
                <a:r>
                  <a:rPr lang="en-US"/>
                  <a:t> (if mass is fixed)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D4EDAC-9380-E563-EB4A-48258B370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760" y="5225767"/>
                <a:ext cx="5366480" cy="1200329"/>
              </a:xfrm>
              <a:prstGeom prst="rect">
                <a:avLst/>
              </a:prstGeom>
              <a:blipFill>
                <a:blip r:embed="rId3"/>
                <a:stretch>
                  <a:fillRect t="-2538" r="-341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1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Session </a:t>
            </a:r>
            <a:r>
              <a:rPr lang="en-US" sz="3200" b="1">
                <a:latin typeface="+mn-lt"/>
              </a:rPr>
              <a:t>13</a:t>
            </a:r>
            <a:r>
              <a:rPr lang="en-US" sz="3200">
                <a:latin typeface="+mn-lt"/>
              </a:rPr>
              <a:t> – 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Fourier Analysis is the</a:t>
            </a:r>
            <a:r>
              <a:rPr lang="en-US" sz="2400" b="1">
                <a:solidFill>
                  <a:srgbClr val="7030A0"/>
                </a:solidFill>
              </a:rPr>
              <a:t> microscope </a:t>
            </a:r>
            <a:r>
              <a:rPr lang="en-US" sz="2400"/>
              <a:t>of scientific computing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/>
              <a:t>What appears to be a complicated waveform in the </a:t>
            </a:r>
            <a:r>
              <a:rPr lang="en-US" sz="2200" b="1">
                <a:solidFill>
                  <a:srgbClr val="00B050"/>
                </a:solidFill>
              </a:rPr>
              <a:t>time domain </a:t>
            </a:r>
            <a:r>
              <a:rPr lang="en-US" sz="2200"/>
              <a:t>might have a simple underlying representation in the </a:t>
            </a:r>
            <a:r>
              <a:rPr lang="en-US" sz="2200" b="1">
                <a:solidFill>
                  <a:srgbClr val="0070C0"/>
                </a:solidFill>
              </a:rPr>
              <a:t>frequency domain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/>
              <a:t>The Fourier Transform determines the amplitudes and wavelengths of the </a:t>
            </a:r>
            <a:r>
              <a:rPr lang="en-US" sz="2200" b="1">
                <a:solidFill>
                  <a:srgbClr val="FF0000"/>
                </a:solidFill>
              </a:rPr>
              <a:t>constituent simple sinusoids </a:t>
            </a:r>
            <a:r>
              <a:rPr lang="en-US" sz="2200"/>
              <a:t>that make up a complicated waveform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/>
              <a:t>Discrete Fourier Transform (DFT) can provide insight in the character of the </a:t>
            </a:r>
            <a:r>
              <a:rPr lang="en-US" sz="2200" b="1"/>
              <a:t>physical law</a:t>
            </a:r>
            <a:r>
              <a:rPr lang="en-US" sz="2200"/>
              <a:t> generating the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The Fourier Transform is just a special case of the more general </a:t>
            </a:r>
            <a:r>
              <a:rPr lang="en-US" sz="2400" b="1">
                <a:solidFill>
                  <a:srgbClr val="7030A0"/>
                </a:solidFill>
              </a:rPr>
              <a:t>Laplace</a:t>
            </a:r>
            <a:r>
              <a:rPr lang="en-US" sz="2400">
                <a:solidFill>
                  <a:srgbClr val="7030A0"/>
                </a:solidFill>
              </a:rPr>
              <a:t> </a:t>
            </a:r>
            <a:r>
              <a:rPr lang="en-US" sz="2400" b="1">
                <a:solidFill>
                  <a:srgbClr val="7030A0"/>
                </a:solidFill>
              </a:rPr>
              <a:t>Transform</a:t>
            </a:r>
            <a:r>
              <a:rPr lang="en-US" sz="2400">
                <a:solidFill>
                  <a:srgbClr val="7030A0"/>
                </a:solidFill>
              </a:rPr>
              <a:t> </a:t>
            </a:r>
            <a:r>
              <a:rPr lang="en-US" sz="2400"/>
              <a:t>that can analyze signals having both sinusoids </a:t>
            </a:r>
            <a:r>
              <a:rPr lang="en-US" sz="2400" i="1"/>
              <a:t>and</a:t>
            </a:r>
            <a:r>
              <a:rPr lang="en-US" sz="2400"/>
              <a:t> exponential growth/decay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Session </a:t>
            </a:r>
            <a:r>
              <a:rPr lang="en-US" sz="3200" b="1">
                <a:latin typeface="+mn-lt"/>
              </a:rPr>
              <a:t>13</a:t>
            </a:r>
            <a:r>
              <a:rPr lang="en-US" sz="3200">
                <a:latin typeface="+mn-lt"/>
              </a:rPr>
              <a:t> – 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The famous </a:t>
            </a:r>
            <a:r>
              <a:rPr lang="en-US" sz="2400" b="1">
                <a:solidFill>
                  <a:srgbClr val="FF0000"/>
                </a:solidFill>
              </a:rPr>
              <a:t>Heisenberg Uncertainty Principle </a:t>
            </a:r>
            <a:r>
              <a:rPr lang="en-US" sz="2400"/>
              <a:t>is not some spooky effect rooted in the magical world of quantum mechanics. It is merely a mathematical result of momentum and position being </a:t>
            </a:r>
            <a:r>
              <a:rPr lang="en-US" sz="2400" b="1">
                <a:solidFill>
                  <a:srgbClr val="0070C0"/>
                </a:solidFill>
              </a:rPr>
              <a:t>Fourier conjugate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It is not a matter of engineering more precise instrumentation; the uncertainty principle </a:t>
            </a:r>
            <a:r>
              <a:rPr lang="en-US" sz="2400" b="1">
                <a:solidFill>
                  <a:srgbClr val="00B050"/>
                </a:solidFill>
              </a:rPr>
              <a:t>fundamentally limits</a:t>
            </a:r>
            <a:r>
              <a:rPr lang="en-US" sz="2400"/>
              <a:t> our ability to perfectly know both momentum and position of a particle </a:t>
            </a:r>
            <a:r>
              <a:rPr lang="en-US" sz="2400" i="1"/>
              <a:t>at the same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Per Maxwell, Planck, Einstein, and de Broglie we know </a:t>
            </a:r>
            <a:r>
              <a:rPr lang="en-US" sz="2400" b="1"/>
              <a:t>all matter particles (big and small) behave as </a:t>
            </a:r>
            <a:r>
              <a:rPr lang="en-US" sz="2400" b="1" u="sng"/>
              <a:t>waves</a:t>
            </a:r>
            <a:r>
              <a:rPr lang="en-US" sz="2400"/>
              <a:t> – so you must really </a:t>
            </a:r>
            <a:r>
              <a:rPr lang="en-US" sz="2400" b="1">
                <a:solidFill>
                  <a:srgbClr val="7030A0"/>
                </a:solidFill>
              </a:rPr>
              <a:t>understand </a:t>
            </a:r>
            <a:r>
              <a:rPr lang="en-US" sz="2400"/>
              <a:t>waves to appreciate science!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data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captured waveform data of a signal having amplitude = 1 over the interval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box>
                      <m:box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a zero amplitude elsewhere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program </a:t>
                </a:r>
                <a:r>
                  <a:rPr lang="en-US" sz="2400" b="1" dirty="0"/>
                  <a:t>square_wave.py</a:t>
                </a:r>
                <a:r>
                  <a:rPr lang="en-US" sz="2400" dirty="0"/>
                  <a:t>, below the call to main(), in a comment block (using triple-quoted strings), answer these three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power spectrum of the sampled waveform have so many frequencies?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magnitude of the DC component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are there no sine components in its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modified </a:t>
                </a:r>
                <a:r>
                  <a:rPr lang="en-US" sz="2400" b="1" dirty="0"/>
                  <a:t>square_wave.py </a:t>
                </a:r>
                <a:r>
                  <a:rPr lang="en-US" sz="2400" dirty="0"/>
                  <a:t>file to your folder in the BNL QIS102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program </a:t>
                </a:r>
                <a:r>
                  <a:rPr lang="en-US" sz="2400" b="1" dirty="0"/>
                  <a:t>uncertainty_principle.py</a:t>
                </a:r>
                <a:r>
                  <a:rPr lang="en-US" sz="2400" dirty="0"/>
                  <a:t>, below the call to main(), in a comment block (using triple-quoted strings), answer these three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 the Fourier Transform frequencies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spread out </a:t>
                </a:r>
                <a:r>
                  <a:rPr lang="en-US" sz="2000" dirty="0"/>
                  <a:t>as we more tightly </a:t>
                </a:r>
                <a:r>
                  <a:rPr lang="en-US" sz="2000" u="sng" dirty="0"/>
                  <a:t>confine</a:t>
                </a:r>
                <a:r>
                  <a:rPr lang="en-US" sz="2000" dirty="0"/>
                  <a:t> where the particle is </a:t>
                </a:r>
                <a:r>
                  <a:rPr lang="en-US" sz="2000" i="1" dirty="0"/>
                  <a:t>likely</a:t>
                </a:r>
                <a:r>
                  <a:rPr lang="en-US" sz="2000" dirty="0"/>
                  <a:t> to be found?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At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end</a:t>
                </a:r>
                <a:r>
                  <a:rPr lang="en-US" sz="2000" dirty="0"/>
                  <a:t> of the animation, when the Power Spectrum shows only </a:t>
                </a:r>
                <a:r>
                  <a:rPr lang="en-US" sz="2000" b="1" dirty="0"/>
                  <a:t>one</a:t>
                </a:r>
                <a:r>
                  <a:rPr lang="en-US" sz="2000" dirty="0"/>
                  <a:t> frequency, why does the probability of finding the particle at any point </a:t>
                </a:r>
                <a14:m>
                  <m:oMath xmlns:m="http://schemas.openxmlformats.org/officeDocument/2006/math">
                    <m:r>
                      <a:rPr lang="en-US" sz="2000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spread out </a:t>
                </a:r>
                <a:r>
                  <a:rPr lang="en-US" sz="2000" i="1" dirty="0"/>
                  <a:t>infinitely</a:t>
                </a:r>
                <a:r>
                  <a:rPr lang="en-US" sz="2000" dirty="0"/>
                  <a:t>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Do you believe a particle with 100% exactly known momentum could potentially exist </a:t>
                </a:r>
                <a:r>
                  <a:rPr lang="en-US" sz="2000" i="1" dirty="0"/>
                  <a:t>anywhere</a:t>
                </a:r>
                <a:r>
                  <a:rPr lang="en-US" sz="2000" dirty="0"/>
                  <a:t> in the universe – why or why not?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modified </a:t>
                </a:r>
                <a:r>
                  <a:rPr lang="en-US" sz="2400" b="1" dirty="0"/>
                  <a:t>uncertainty_principle.py</a:t>
                </a:r>
                <a:r>
                  <a:rPr lang="en-US" sz="2400" dirty="0"/>
                  <a:t> file to your folder in the BNL QIS102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data file </a:t>
                </a:r>
                <a:r>
                  <a:rPr lang="en-US" sz="2400" b="1" dirty="0"/>
                  <a:t>unknown_wave.csv </a:t>
                </a:r>
                <a:r>
                  <a:rPr lang="en-US" sz="2400" dirty="0"/>
                  <a:t>contains captured waveform data generated by this formula: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Determine the two values: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Edit the program</a:t>
                </a:r>
                <a:r>
                  <a:rPr lang="en-US" sz="2400" b="1" dirty="0"/>
                  <a:t> plot_unknown_wave.py</a:t>
                </a:r>
                <a:r>
                  <a:rPr lang="en-US" sz="2400" dirty="0"/>
                  <a:t> to draw that waveform using the correct values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modified </a:t>
                </a:r>
                <a:r>
                  <a:rPr lang="en-US" sz="2400" b="1" dirty="0"/>
                  <a:t>plot_unknown_wave.py </a:t>
                </a:r>
                <a:r>
                  <a:rPr lang="en-US" sz="2400" dirty="0"/>
                  <a:t>file to your folder in the BNL QIS102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108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11AC39-0CE4-7C8A-A693-07B74D97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61" y="2445779"/>
            <a:ext cx="4138611" cy="29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32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64B121-DDFE-41DD-B466-0A4994852C63}"/>
</file>

<file path=customXml/itemProps2.xml><?xml version="1.0" encoding="utf-8"?>
<ds:datastoreItem xmlns:ds="http://schemas.openxmlformats.org/officeDocument/2006/customXml" ds:itemID="{FE10C50D-D418-4264-A33C-1668D6191223}"/>
</file>

<file path=customXml/itemProps3.xml><?xml version="1.0" encoding="utf-8"?>
<ds:datastoreItem xmlns:ds="http://schemas.openxmlformats.org/officeDocument/2006/customXml" ds:itemID="{D039B2ED-EF16-4278-9D4A-7C8848D95B32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1106</TotalTime>
  <Words>3310</Words>
  <Application>Microsoft Office PowerPoint</Application>
  <PresentationFormat>On-screen Show (4:3)</PresentationFormat>
  <Paragraphs>621</Paragraphs>
  <Slides>89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Session 13 – Goals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</vt:lpstr>
      <vt:lpstr>Fourier Analysis</vt:lpstr>
      <vt:lpstr>Discrete Fourier Analysis</vt:lpstr>
      <vt:lpstr>Discrete Fourier Analysis</vt:lpstr>
      <vt:lpstr>Discrete Fourier Analysis</vt:lpstr>
      <vt:lpstr>PowerPoint Presentation</vt:lpstr>
      <vt:lpstr>Open make_samples.py</vt:lpstr>
      <vt:lpstr>View make_samples.py</vt:lpstr>
      <vt:lpstr>Run make_samples.py</vt:lpstr>
      <vt:lpstr>Open samples.csv</vt:lpstr>
      <vt:lpstr>Discrete Fourier Analysis</vt:lpstr>
      <vt:lpstr>Open fourier_discrete.py</vt:lpstr>
      <vt:lpstr>View fourier_discrete.py</vt:lpstr>
      <vt:lpstr>View fourier_discrete.py</vt:lpstr>
      <vt:lpstr>View fourier_discrete.py</vt:lpstr>
      <vt:lpstr>Run fourier_discrete.py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The Most Important Algorithm Ever Invented</vt:lpstr>
      <vt:lpstr>The Most Important Algorithm Ever Invented</vt:lpstr>
      <vt:lpstr>Analysis of Space Signals</vt:lpstr>
      <vt:lpstr>PowerPoint Presentation</vt:lpstr>
      <vt:lpstr>PowerPoint Presentation</vt:lpstr>
      <vt:lpstr>PowerPoint Presentation</vt:lpstr>
      <vt:lpstr>Open fft.py</vt:lpstr>
      <vt:lpstr>View fft.py</vt:lpstr>
      <vt:lpstr>Run fft.py – space_signal1.csv</vt:lpstr>
      <vt:lpstr>Run fft.py – space_signal2.csv</vt:lpstr>
      <vt:lpstr>Edit fft.py</vt:lpstr>
      <vt:lpstr>Run fft.py – space_signal2.csv</vt:lpstr>
      <vt:lpstr>Edit fft.py</vt:lpstr>
      <vt:lpstr>Run fft.py – space_signal3.csv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Power Spectrum</vt:lpstr>
      <vt:lpstr>Edit fft.py</vt:lpstr>
      <vt:lpstr>Run fft.py – sunspots.csv</vt:lpstr>
      <vt:lpstr>Creating a High Frequency Filter</vt:lpstr>
      <vt:lpstr>Creating a High Frequency Filter</vt:lpstr>
      <vt:lpstr>Run fourier_filter.py</vt:lpstr>
      <vt:lpstr>Edit fourier_filter.py</vt:lpstr>
      <vt:lpstr>Run fourier_filter.py</vt:lpstr>
      <vt:lpstr>The Limits of Fourier Analysis</vt:lpstr>
      <vt:lpstr>The DFT of Damped Oscillators</vt:lpstr>
      <vt:lpstr>Edit fft.py</vt:lpstr>
      <vt:lpstr>Run fft.py – samples_decay.csv</vt:lpstr>
      <vt:lpstr>The Limits of Fourier Analysis</vt:lpstr>
      <vt:lpstr>The Laplace Transform is the Generalized Fourier Transform</vt:lpstr>
      <vt:lpstr>Heisenberg Uncertainty Principle</vt:lpstr>
      <vt:lpstr>Open uncertainty_principle.py</vt:lpstr>
      <vt:lpstr>Run uncertainty_principle.py</vt:lpstr>
      <vt:lpstr>Run uncertainty_principle.py</vt:lpstr>
      <vt:lpstr>Run uncertainty_principle.py</vt:lpstr>
      <vt:lpstr>Run uncertainty_principle.py</vt:lpstr>
      <vt:lpstr>Run uncertainty_principle.py</vt:lpstr>
      <vt:lpstr>Run uncertainty_principle.py</vt:lpstr>
      <vt:lpstr>Session 13 – Now You Know…</vt:lpstr>
      <vt:lpstr>Session 13 – Now You Know…</vt:lpstr>
      <vt:lpstr>Task 13-01</vt:lpstr>
      <vt:lpstr>Task 13-02</vt:lpstr>
      <vt:lpstr>Task 13-03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39</cp:revision>
  <cp:lastPrinted>2015-06-01T00:45:11Z</cp:lastPrinted>
  <dcterms:created xsi:type="dcterms:W3CDTF">2014-09-21T17:58:26Z</dcterms:created>
  <dcterms:modified xsi:type="dcterms:W3CDTF">2024-06-20T19:36:46Z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